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sldIdLst>
    <p:sldId id="259" r:id="rId5"/>
    <p:sldId id="260" r:id="rId6"/>
    <p:sldId id="277" r:id="rId7"/>
    <p:sldId id="261" r:id="rId8"/>
    <p:sldId id="275" r:id="rId9"/>
    <p:sldId id="262" r:id="rId10"/>
    <p:sldId id="278" r:id="rId11"/>
    <p:sldId id="276" r:id="rId12"/>
    <p:sldId id="280" r:id="rId13"/>
    <p:sldId id="281" r:id="rId14"/>
    <p:sldId id="282" r:id="rId15"/>
    <p:sldId id="283" r:id="rId16"/>
    <p:sldId id="284" r:id="rId17"/>
    <p:sldId id="263" r:id="rId18"/>
    <p:sldId id="285" r:id="rId19"/>
    <p:sldId id="286" r:id="rId20"/>
    <p:sldId id="287" r:id="rId21"/>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83DE0-E855-E449-8388-5520FD98D869}" v="8" dt="2022-07-14T05:39:14.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50" autoAdjust="0"/>
    <p:restoredTop sz="95884"/>
  </p:normalViewPr>
  <p:slideViewPr>
    <p:cSldViewPr snapToGrid="0" snapToObjects="1">
      <p:cViewPr varScale="1">
        <p:scale>
          <a:sx n="83" d="100"/>
          <a:sy n="83" d="100"/>
        </p:scale>
        <p:origin x="10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A0E83DE0-E855-E449-8388-5520FD98D869}"/>
    <pc:docChg chg="modSld">
      <pc:chgData name="RAYNER Elizabeth [Rossmoyne Senior High School]" userId="45570fc7-c0a4-4b7f-b0e7-682d9932c05c" providerId="ADAL" clId="{A0E83DE0-E855-E449-8388-5520FD98D869}" dt="2022-07-14T05:39:29.645" v="17" actId="20577"/>
      <pc:docMkLst>
        <pc:docMk/>
      </pc:docMkLst>
      <pc:sldChg chg="addSp modSp mod">
        <pc:chgData name="RAYNER Elizabeth [Rossmoyne Senior High School]" userId="45570fc7-c0a4-4b7f-b0e7-682d9932c05c" providerId="ADAL" clId="{A0E83DE0-E855-E449-8388-5520FD98D869}" dt="2022-07-14T05:39:29.645" v="17" actId="20577"/>
        <pc:sldMkLst>
          <pc:docMk/>
          <pc:sldMk cId="4153953874" sldId="283"/>
        </pc:sldMkLst>
        <pc:spChg chg="add mod">
          <ac:chgData name="RAYNER Elizabeth [Rossmoyne Senior High School]" userId="45570fc7-c0a4-4b7f-b0e7-682d9932c05c" providerId="ADAL" clId="{A0E83DE0-E855-E449-8388-5520FD98D869}" dt="2022-07-14T05:39:29.645" v="17" actId="20577"/>
          <ac:spMkLst>
            <pc:docMk/>
            <pc:sldMk cId="4153953874" sldId="283"/>
            <ac:spMk id="11" creationId="{256E158B-926E-0046-B9AB-BB6E2DF0DF58}"/>
          </ac:spMkLst>
        </pc:spChg>
        <pc:picChg chg="add mod">
          <ac:chgData name="RAYNER Elizabeth [Rossmoyne Senior High School]" userId="45570fc7-c0a4-4b7f-b0e7-682d9932c05c" providerId="ADAL" clId="{A0E83DE0-E855-E449-8388-5520FD98D869}" dt="2022-07-14T05:39:10.085" v="6" actId="1076"/>
          <ac:picMkLst>
            <pc:docMk/>
            <pc:sldMk cId="4153953874" sldId="283"/>
            <ac:picMk id="10" creationId="{86815957-ABB4-3849-B6B4-3AFEA1F38B2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D2EC3-31FF-894C-B9A0-7C20C4CABB23}"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GB"/>
        </a:p>
      </dgm:t>
    </dgm:pt>
    <dgm:pt modelId="{E1FC5481-1F8B-CA44-8B0F-229A605EF65A}">
      <dgm:prSet phldrT="[Text]" custT="1"/>
      <dgm:spPr/>
      <dgm:t>
        <a:bodyPr/>
        <a:lstStyle/>
        <a:p>
          <a:r>
            <a:rPr lang="en-GB" sz="1200" dirty="0"/>
            <a:t>Biosecurity Surveillance &amp; Quarantine in Australia</a:t>
          </a:r>
        </a:p>
      </dgm:t>
    </dgm:pt>
    <dgm:pt modelId="{692C086A-833C-DC47-82D2-F66BAC1D2BF9}" type="parTrans" cxnId="{5BB676EF-7386-784A-9B81-4F9AD7CDAAB8}">
      <dgm:prSet/>
      <dgm:spPr/>
      <dgm:t>
        <a:bodyPr/>
        <a:lstStyle/>
        <a:p>
          <a:endParaRPr lang="en-GB" sz="1200"/>
        </a:p>
      </dgm:t>
    </dgm:pt>
    <dgm:pt modelId="{3A2BAC0D-C4EE-2946-806E-98C3C813ACAB}" type="sibTrans" cxnId="{5BB676EF-7386-784A-9B81-4F9AD7CDAAB8}">
      <dgm:prSet/>
      <dgm:spPr/>
      <dgm:t>
        <a:bodyPr/>
        <a:lstStyle/>
        <a:p>
          <a:endParaRPr lang="en-GB" sz="1200"/>
        </a:p>
      </dgm:t>
    </dgm:pt>
    <dgm:pt modelId="{86FDFDAC-2FE8-3D44-9789-2F444A8B7218}">
      <dgm:prSet phldrT="[Text]" custT="1"/>
      <dgm:spPr/>
      <dgm:t>
        <a:bodyPr/>
        <a:lstStyle/>
        <a:p>
          <a:r>
            <a:rPr lang="en-GB" sz="1200" dirty="0"/>
            <a:t>International</a:t>
          </a:r>
        </a:p>
      </dgm:t>
    </dgm:pt>
    <dgm:pt modelId="{F6E8EBA3-9B92-0942-BCE2-ED545370F864}" type="parTrans" cxnId="{3D26CD42-3435-9A42-91E4-0EDF50041DF8}">
      <dgm:prSet/>
      <dgm:spPr/>
      <dgm:t>
        <a:bodyPr/>
        <a:lstStyle/>
        <a:p>
          <a:endParaRPr lang="en-GB" sz="1200"/>
        </a:p>
      </dgm:t>
    </dgm:pt>
    <dgm:pt modelId="{3652386B-A3B4-1543-8A17-BB905F6EBAD1}" type="sibTrans" cxnId="{3D26CD42-3435-9A42-91E4-0EDF50041DF8}">
      <dgm:prSet/>
      <dgm:spPr/>
      <dgm:t>
        <a:bodyPr/>
        <a:lstStyle/>
        <a:p>
          <a:endParaRPr lang="en-GB" sz="1200"/>
        </a:p>
      </dgm:t>
    </dgm:pt>
    <dgm:pt modelId="{86BE4CA9-4706-6E4F-8853-66C9C1583EEC}">
      <dgm:prSet phldrT="[Text]" custT="1"/>
      <dgm:spPr/>
      <dgm:t>
        <a:bodyPr/>
        <a:lstStyle/>
        <a:p>
          <a:r>
            <a:rPr lang="en-GB" sz="1200" dirty="0"/>
            <a:t>Interstate</a:t>
          </a:r>
        </a:p>
      </dgm:t>
    </dgm:pt>
    <dgm:pt modelId="{94D04377-982B-FE41-88DD-385B19CC45FB}" type="parTrans" cxnId="{19D43054-CF55-8F4F-85BB-883D0552870E}">
      <dgm:prSet/>
      <dgm:spPr/>
      <dgm:t>
        <a:bodyPr/>
        <a:lstStyle/>
        <a:p>
          <a:endParaRPr lang="en-GB" sz="1200"/>
        </a:p>
      </dgm:t>
    </dgm:pt>
    <dgm:pt modelId="{9249B7B1-CCA0-A047-BEC8-4013DBF817A1}" type="sibTrans" cxnId="{19D43054-CF55-8F4F-85BB-883D0552870E}">
      <dgm:prSet/>
      <dgm:spPr/>
      <dgm:t>
        <a:bodyPr/>
        <a:lstStyle/>
        <a:p>
          <a:endParaRPr lang="en-GB" sz="1200"/>
        </a:p>
      </dgm:t>
    </dgm:pt>
    <dgm:pt modelId="{CE2FA4DA-A538-A94E-B7EC-12DC68C0B1A5}">
      <dgm:prSet phldrT="[Text]" custT="1"/>
      <dgm:spPr/>
      <dgm:t>
        <a:bodyPr/>
        <a:lstStyle/>
        <a:p>
          <a:r>
            <a:rPr lang="en-GB" sz="1200" dirty="0"/>
            <a:t>Intrastate</a:t>
          </a:r>
        </a:p>
      </dgm:t>
    </dgm:pt>
    <dgm:pt modelId="{ECC8A327-E95D-8448-BA27-8401C983A809}" type="parTrans" cxnId="{A8C2BAE3-8356-BD47-AFC4-51D1A90323D4}">
      <dgm:prSet/>
      <dgm:spPr/>
      <dgm:t>
        <a:bodyPr/>
        <a:lstStyle/>
        <a:p>
          <a:endParaRPr lang="en-GB" sz="1200"/>
        </a:p>
      </dgm:t>
    </dgm:pt>
    <dgm:pt modelId="{155ED904-4993-2D46-8646-D615101EE4B9}" type="sibTrans" cxnId="{A8C2BAE3-8356-BD47-AFC4-51D1A90323D4}">
      <dgm:prSet/>
      <dgm:spPr/>
      <dgm:t>
        <a:bodyPr/>
        <a:lstStyle/>
        <a:p>
          <a:endParaRPr lang="en-GB" sz="1200"/>
        </a:p>
      </dgm:t>
    </dgm:pt>
    <dgm:pt modelId="{2F337A3A-8EDD-514C-B145-0CDC195114B5}" type="pres">
      <dgm:prSet presAssocID="{EE7D2EC3-31FF-894C-B9A0-7C20C4CABB23}" presName="hierChild1" presStyleCnt="0">
        <dgm:presLayoutVars>
          <dgm:chPref val="1"/>
          <dgm:dir/>
          <dgm:animOne val="branch"/>
          <dgm:animLvl val="lvl"/>
          <dgm:resizeHandles/>
        </dgm:presLayoutVars>
      </dgm:prSet>
      <dgm:spPr/>
      <dgm:t>
        <a:bodyPr/>
        <a:lstStyle/>
        <a:p>
          <a:endParaRPr lang="en-US"/>
        </a:p>
      </dgm:t>
    </dgm:pt>
    <dgm:pt modelId="{84EDFB0A-32C6-7942-9BFB-23D3F4121D94}" type="pres">
      <dgm:prSet presAssocID="{E1FC5481-1F8B-CA44-8B0F-229A605EF65A}" presName="hierRoot1" presStyleCnt="0"/>
      <dgm:spPr/>
    </dgm:pt>
    <dgm:pt modelId="{1B9746D8-53F4-3448-94E5-5A881CCF0330}" type="pres">
      <dgm:prSet presAssocID="{E1FC5481-1F8B-CA44-8B0F-229A605EF65A}" presName="composite" presStyleCnt="0"/>
      <dgm:spPr/>
    </dgm:pt>
    <dgm:pt modelId="{0716C8FB-C24B-1F4D-B0BB-498624A9E009}" type="pres">
      <dgm:prSet presAssocID="{E1FC5481-1F8B-CA44-8B0F-229A605EF65A}" presName="background" presStyleLbl="node0" presStyleIdx="0" presStyleCnt="1"/>
      <dgm:spPr/>
    </dgm:pt>
    <dgm:pt modelId="{7ADD05C9-6E8D-8648-8A56-6937535E26B4}" type="pres">
      <dgm:prSet presAssocID="{E1FC5481-1F8B-CA44-8B0F-229A605EF65A}" presName="text" presStyleLbl="fgAcc0" presStyleIdx="0" presStyleCnt="1" custScaleY="26388">
        <dgm:presLayoutVars>
          <dgm:chPref val="3"/>
        </dgm:presLayoutVars>
      </dgm:prSet>
      <dgm:spPr/>
      <dgm:t>
        <a:bodyPr/>
        <a:lstStyle/>
        <a:p>
          <a:endParaRPr lang="en-US"/>
        </a:p>
      </dgm:t>
    </dgm:pt>
    <dgm:pt modelId="{00007085-4338-6244-8452-D7FCE19358BC}" type="pres">
      <dgm:prSet presAssocID="{E1FC5481-1F8B-CA44-8B0F-229A605EF65A}" presName="hierChild2" presStyleCnt="0"/>
      <dgm:spPr/>
    </dgm:pt>
    <dgm:pt modelId="{615C8EA2-29F0-7545-A1A5-47CE04006AEB}" type="pres">
      <dgm:prSet presAssocID="{F6E8EBA3-9B92-0942-BCE2-ED545370F864}" presName="Name10" presStyleLbl="parChTrans1D2" presStyleIdx="0" presStyleCnt="3"/>
      <dgm:spPr/>
      <dgm:t>
        <a:bodyPr/>
        <a:lstStyle/>
        <a:p>
          <a:endParaRPr lang="en-US"/>
        </a:p>
      </dgm:t>
    </dgm:pt>
    <dgm:pt modelId="{FC6BFF7C-7A8A-9249-941C-181BEF59B228}" type="pres">
      <dgm:prSet presAssocID="{86FDFDAC-2FE8-3D44-9789-2F444A8B7218}" presName="hierRoot2" presStyleCnt="0"/>
      <dgm:spPr/>
    </dgm:pt>
    <dgm:pt modelId="{4F317D45-9D32-0B4C-A7AD-A676714C74E5}" type="pres">
      <dgm:prSet presAssocID="{86FDFDAC-2FE8-3D44-9789-2F444A8B7218}" presName="composite2" presStyleCnt="0"/>
      <dgm:spPr/>
    </dgm:pt>
    <dgm:pt modelId="{FF3684F1-E2F0-244B-8EB0-9B14C21E4375}" type="pres">
      <dgm:prSet presAssocID="{86FDFDAC-2FE8-3D44-9789-2F444A8B7218}" presName="background2" presStyleLbl="node2" presStyleIdx="0" presStyleCnt="3"/>
      <dgm:spPr/>
    </dgm:pt>
    <dgm:pt modelId="{DE66117E-F318-DC45-B511-36D7E51EC9E1}" type="pres">
      <dgm:prSet presAssocID="{86FDFDAC-2FE8-3D44-9789-2F444A8B7218}" presName="text2" presStyleLbl="fgAcc2" presStyleIdx="0" presStyleCnt="3" custScaleY="26388">
        <dgm:presLayoutVars>
          <dgm:chPref val="3"/>
        </dgm:presLayoutVars>
      </dgm:prSet>
      <dgm:spPr/>
      <dgm:t>
        <a:bodyPr/>
        <a:lstStyle/>
        <a:p>
          <a:endParaRPr lang="en-US"/>
        </a:p>
      </dgm:t>
    </dgm:pt>
    <dgm:pt modelId="{63464197-613A-DA46-A985-CAFBE3DC808C}" type="pres">
      <dgm:prSet presAssocID="{86FDFDAC-2FE8-3D44-9789-2F444A8B7218}" presName="hierChild3" presStyleCnt="0"/>
      <dgm:spPr/>
    </dgm:pt>
    <dgm:pt modelId="{C3A40945-1336-5448-8B0F-9CBC93BDC7F3}" type="pres">
      <dgm:prSet presAssocID="{94D04377-982B-FE41-88DD-385B19CC45FB}" presName="Name10" presStyleLbl="parChTrans1D2" presStyleIdx="1" presStyleCnt="3"/>
      <dgm:spPr/>
      <dgm:t>
        <a:bodyPr/>
        <a:lstStyle/>
        <a:p>
          <a:endParaRPr lang="en-US"/>
        </a:p>
      </dgm:t>
    </dgm:pt>
    <dgm:pt modelId="{DAD31E4D-784D-7B47-BFA3-5CB90629315C}" type="pres">
      <dgm:prSet presAssocID="{86BE4CA9-4706-6E4F-8853-66C9C1583EEC}" presName="hierRoot2" presStyleCnt="0"/>
      <dgm:spPr/>
    </dgm:pt>
    <dgm:pt modelId="{7B4BFDD7-147D-E043-8785-D5401D306D1E}" type="pres">
      <dgm:prSet presAssocID="{86BE4CA9-4706-6E4F-8853-66C9C1583EEC}" presName="composite2" presStyleCnt="0"/>
      <dgm:spPr/>
    </dgm:pt>
    <dgm:pt modelId="{9594CD62-ED20-BA40-B638-B5179F98EF62}" type="pres">
      <dgm:prSet presAssocID="{86BE4CA9-4706-6E4F-8853-66C9C1583EEC}" presName="background2" presStyleLbl="node2" presStyleIdx="1" presStyleCnt="3"/>
      <dgm:spPr/>
    </dgm:pt>
    <dgm:pt modelId="{3CA01748-CA48-E744-AF86-F6A130EB5F7E}" type="pres">
      <dgm:prSet presAssocID="{86BE4CA9-4706-6E4F-8853-66C9C1583EEC}" presName="text2" presStyleLbl="fgAcc2" presStyleIdx="1" presStyleCnt="3" custScaleY="26388">
        <dgm:presLayoutVars>
          <dgm:chPref val="3"/>
        </dgm:presLayoutVars>
      </dgm:prSet>
      <dgm:spPr/>
      <dgm:t>
        <a:bodyPr/>
        <a:lstStyle/>
        <a:p>
          <a:endParaRPr lang="en-US"/>
        </a:p>
      </dgm:t>
    </dgm:pt>
    <dgm:pt modelId="{53D742B0-9215-B648-901B-AE909E46A2AA}" type="pres">
      <dgm:prSet presAssocID="{86BE4CA9-4706-6E4F-8853-66C9C1583EEC}" presName="hierChild3" presStyleCnt="0"/>
      <dgm:spPr/>
    </dgm:pt>
    <dgm:pt modelId="{455D9467-0DE9-8A45-8086-178495B36C42}" type="pres">
      <dgm:prSet presAssocID="{ECC8A327-E95D-8448-BA27-8401C983A809}" presName="Name10" presStyleLbl="parChTrans1D2" presStyleIdx="2" presStyleCnt="3"/>
      <dgm:spPr/>
      <dgm:t>
        <a:bodyPr/>
        <a:lstStyle/>
        <a:p>
          <a:endParaRPr lang="en-US"/>
        </a:p>
      </dgm:t>
    </dgm:pt>
    <dgm:pt modelId="{121C66DD-14F7-ED4B-8685-CD64E48D9189}" type="pres">
      <dgm:prSet presAssocID="{CE2FA4DA-A538-A94E-B7EC-12DC68C0B1A5}" presName="hierRoot2" presStyleCnt="0"/>
      <dgm:spPr/>
    </dgm:pt>
    <dgm:pt modelId="{16750891-39BD-5241-AE50-900B31297981}" type="pres">
      <dgm:prSet presAssocID="{CE2FA4DA-A538-A94E-B7EC-12DC68C0B1A5}" presName="composite2" presStyleCnt="0"/>
      <dgm:spPr/>
    </dgm:pt>
    <dgm:pt modelId="{A0B5C0D9-2542-4542-B154-772F8926E9DB}" type="pres">
      <dgm:prSet presAssocID="{CE2FA4DA-A538-A94E-B7EC-12DC68C0B1A5}" presName="background2" presStyleLbl="node2" presStyleIdx="2" presStyleCnt="3"/>
      <dgm:spPr/>
    </dgm:pt>
    <dgm:pt modelId="{66074482-E2E5-4A45-8EF4-0DB038D03B7C}" type="pres">
      <dgm:prSet presAssocID="{CE2FA4DA-A538-A94E-B7EC-12DC68C0B1A5}" presName="text2" presStyleLbl="fgAcc2" presStyleIdx="2" presStyleCnt="3" custScaleY="26388">
        <dgm:presLayoutVars>
          <dgm:chPref val="3"/>
        </dgm:presLayoutVars>
      </dgm:prSet>
      <dgm:spPr/>
      <dgm:t>
        <a:bodyPr/>
        <a:lstStyle/>
        <a:p>
          <a:endParaRPr lang="en-US"/>
        </a:p>
      </dgm:t>
    </dgm:pt>
    <dgm:pt modelId="{8ACCAA81-AED9-D443-8CCD-1459608542DA}" type="pres">
      <dgm:prSet presAssocID="{CE2FA4DA-A538-A94E-B7EC-12DC68C0B1A5}" presName="hierChild3" presStyleCnt="0"/>
      <dgm:spPr/>
    </dgm:pt>
  </dgm:ptLst>
  <dgm:cxnLst>
    <dgm:cxn modelId="{CB9219BE-9CA0-4640-A1B7-6711E9970F05}" type="presOf" srcId="{CE2FA4DA-A538-A94E-B7EC-12DC68C0B1A5}" destId="{66074482-E2E5-4A45-8EF4-0DB038D03B7C}" srcOrd="0" destOrd="0" presId="urn:microsoft.com/office/officeart/2005/8/layout/hierarchy1"/>
    <dgm:cxn modelId="{5BB676EF-7386-784A-9B81-4F9AD7CDAAB8}" srcId="{EE7D2EC3-31FF-894C-B9A0-7C20C4CABB23}" destId="{E1FC5481-1F8B-CA44-8B0F-229A605EF65A}" srcOrd="0" destOrd="0" parTransId="{692C086A-833C-DC47-82D2-F66BAC1D2BF9}" sibTransId="{3A2BAC0D-C4EE-2946-806E-98C3C813ACAB}"/>
    <dgm:cxn modelId="{C3B79437-E44B-D940-BCCD-3BA9316D9286}" type="presOf" srcId="{EE7D2EC3-31FF-894C-B9A0-7C20C4CABB23}" destId="{2F337A3A-8EDD-514C-B145-0CDC195114B5}" srcOrd="0" destOrd="0" presId="urn:microsoft.com/office/officeart/2005/8/layout/hierarchy1"/>
    <dgm:cxn modelId="{3D26CD42-3435-9A42-91E4-0EDF50041DF8}" srcId="{E1FC5481-1F8B-CA44-8B0F-229A605EF65A}" destId="{86FDFDAC-2FE8-3D44-9789-2F444A8B7218}" srcOrd="0" destOrd="0" parTransId="{F6E8EBA3-9B92-0942-BCE2-ED545370F864}" sibTransId="{3652386B-A3B4-1543-8A17-BB905F6EBAD1}"/>
    <dgm:cxn modelId="{0604CA90-97CA-9F43-AC41-607B60EF2854}" type="presOf" srcId="{E1FC5481-1F8B-CA44-8B0F-229A605EF65A}" destId="{7ADD05C9-6E8D-8648-8A56-6937535E26B4}" srcOrd="0" destOrd="0" presId="urn:microsoft.com/office/officeart/2005/8/layout/hierarchy1"/>
    <dgm:cxn modelId="{7F6F6B6D-04F9-914F-B020-E0F0D54238CE}" type="presOf" srcId="{ECC8A327-E95D-8448-BA27-8401C983A809}" destId="{455D9467-0DE9-8A45-8086-178495B36C42}" srcOrd="0" destOrd="0" presId="urn:microsoft.com/office/officeart/2005/8/layout/hierarchy1"/>
    <dgm:cxn modelId="{A8C2BAE3-8356-BD47-AFC4-51D1A90323D4}" srcId="{E1FC5481-1F8B-CA44-8B0F-229A605EF65A}" destId="{CE2FA4DA-A538-A94E-B7EC-12DC68C0B1A5}" srcOrd="2" destOrd="0" parTransId="{ECC8A327-E95D-8448-BA27-8401C983A809}" sibTransId="{155ED904-4993-2D46-8646-D615101EE4B9}"/>
    <dgm:cxn modelId="{29D455BA-C6CB-2141-BCC0-8AA4A301DBB1}" type="presOf" srcId="{86BE4CA9-4706-6E4F-8853-66C9C1583EEC}" destId="{3CA01748-CA48-E744-AF86-F6A130EB5F7E}" srcOrd="0" destOrd="0" presId="urn:microsoft.com/office/officeart/2005/8/layout/hierarchy1"/>
    <dgm:cxn modelId="{6A68378E-3AC2-7840-BD64-10695B80D09A}" type="presOf" srcId="{94D04377-982B-FE41-88DD-385B19CC45FB}" destId="{C3A40945-1336-5448-8B0F-9CBC93BDC7F3}" srcOrd="0" destOrd="0" presId="urn:microsoft.com/office/officeart/2005/8/layout/hierarchy1"/>
    <dgm:cxn modelId="{A380C7E8-85FF-8042-A9EC-1E2070CDECEC}" type="presOf" srcId="{F6E8EBA3-9B92-0942-BCE2-ED545370F864}" destId="{615C8EA2-29F0-7545-A1A5-47CE04006AEB}" srcOrd="0" destOrd="0" presId="urn:microsoft.com/office/officeart/2005/8/layout/hierarchy1"/>
    <dgm:cxn modelId="{8F6D8899-EED6-604F-BF3C-CABAA80F4DB2}" type="presOf" srcId="{86FDFDAC-2FE8-3D44-9789-2F444A8B7218}" destId="{DE66117E-F318-DC45-B511-36D7E51EC9E1}" srcOrd="0" destOrd="0" presId="urn:microsoft.com/office/officeart/2005/8/layout/hierarchy1"/>
    <dgm:cxn modelId="{19D43054-CF55-8F4F-85BB-883D0552870E}" srcId="{E1FC5481-1F8B-CA44-8B0F-229A605EF65A}" destId="{86BE4CA9-4706-6E4F-8853-66C9C1583EEC}" srcOrd="1" destOrd="0" parTransId="{94D04377-982B-FE41-88DD-385B19CC45FB}" sibTransId="{9249B7B1-CCA0-A047-BEC8-4013DBF817A1}"/>
    <dgm:cxn modelId="{397C04BB-6090-A44F-8A81-11030F3B4A04}" type="presParOf" srcId="{2F337A3A-8EDD-514C-B145-0CDC195114B5}" destId="{84EDFB0A-32C6-7942-9BFB-23D3F4121D94}" srcOrd="0" destOrd="0" presId="urn:microsoft.com/office/officeart/2005/8/layout/hierarchy1"/>
    <dgm:cxn modelId="{577F989F-AA7E-434C-9226-5B9931D8D4EB}" type="presParOf" srcId="{84EDFB0A-32C6-7942-9BFB-23D3F4121D94}" destId="{1B9746D8-53F4-3448-94E5-5A881CCF0330}" srcOrd="0" destOrd="0" presId="urn:microsoft.com/office/officeart/2005/8/layout/hierarchy1"/>
    <dgm:cxn modelId="{E12E4948-2648-F748-84CA-D598ACBCEA6C}" type="presParOf" srcId="{1B9746D8-53F4-3448-94E5-5A881CCF0330}" destId="{0716C8FB-C24B-1F4D-B0BB-498624A9E009}" srcOrd="0" destOrd="0" presId="urn:microsoft.com/office/officeart/2005/8/layout/hierarchy1"/>
    <dgm:cxn modelId="{062DFD34-8640-D64B-BDB0-BF9AAA160F37}" type="presParOf" srcId="{1B9746D8-53F4-3448-94E5-5A881CCF0330}" destId="{7ADD05C9-6E8D-8648-8A56-6937535E26B4}" srcOrd="1" destOrd="0" presId="urn:microsoft.com/office/officeart/2005/8/layout/hierarchy1"/>
    <dgm:cxn modelId="{B92ED58E-0E3F-CB49-BB52-2EBB991CC0DC}" type="presParOf" srcId="{84EDFB0A-32C6-7942-9BFB-23D3F4121D94}" destId="{00007085-4338-6244-8452-D7FCE19358BC}" srcOrd="1" destOrd="0" presId="urn:microsoft.com/office/officeart/2005/8/layout/hierarchy1"/>
    <dgm:cxn modelId="{8C06A3A2-448B-B844-92A9-417216B2ECC0}" type="presParOf" srcId="{00007085-4338-6244-8452-D7FCE19358BC}" destId="{615C8EA2-29F0-7545-A1A5-47CE04006AEB}" srcOrd="0" destOrd="0" presId="urn:microsoft.com/office/officeart/2005/8/layout/hierarchy1"/>
    <dgm:cxn modelId="{3DC56F69-5B1C-5A46-B2BA-FCBD948660D0}" type="presParOf" srcId="{00007085-4338-6244-8452-D7FCE19358BC}" destId="{FC6BFF7C-7A8A-9249-941C-181BEF59B228}" srcOrd="1" destOrd="0" presId="urn:microsoft.com/office/officeart/2005/8/layout/hierarchy1"/>
    <dgm:cxn modelId="{8992D45D-E0B4-144C-9E18-C045566BD9DE}" type="presParOf" srcId="{FC6BFF7C-7A8A-9249-941C-181BEF59B228}" destId="{4F317D45-9D32-0B4C-A7AD-A676714C74E5}" srcOrd="0" destOrd="0" presId="urn:microsoft.com/office/officeart/2005/8/layout/hierarchy1"/>
    <dgm:cxn modelId="{7D3C5E75-00B5-494D-9D94-AF012F2EE4CF}" type="presParOf" srcId="{4F317D45-9D32-0B4C-A7AD-A676714C74E5}" destId="{FF3684F1-E2F0-244B-8EB0-9B14C21E4375}" srcOrd="0" destOrd="0" presId="urn:microsoft.com/office/officeart/2005/8/layout/hierarchy1"/>
    <dgm:cxn modelId="{BA31846A-204C-754A-917B-AB189C9C7ED9}" type="presParOf" srcId="{4F317D45-9D32-0B4C-A7AD-A676714C74E5}" destId="{DE66117E-F318-DC45-B511-36D7E51EC9E1}" srcOrd="1" destOrd="0" presId="urn:microsoft.com/office/officeart/2005/8/layout/hierarchy1"/>
    <dgm:cxn modelId="{939D1F39-9EB0-594A-9007-4FA8845481C5}" type="presParOf" srcId="{FC6BFF7C-7A8A-9249-941C-181BEF59B228}" destId="{63464197-613A-DA46-A985-CAFBE3DC808C}" srcOrd="1" destOrd="0" presId="urn:microsoft.com/office/officeart/2005/8/layout/hierarchy1"/>
    <dgm:cxn modelId="{8293B081-0F94-E748-BE13-A2FE2D25D8DD}" type="presParOf" srcId="{00007085-4338-6244-8452-D7FCE19358BC}" destId="{C3A40945-1336-5448-8B0F-9CBC93BDC7F3}" srcOrd="2" destOrd="0" presId="urn:microsoft.com/office/officeart/2005/8/layout/hierarchy1"/>
    <dgm:cxn modelId="{E69AEF4F-9238-8740-9D28-9C0908AB27D8}" type="presParOf" srcId="{00007085-4338-6244-8452-D7FCE19358BC}" destId="{DAD31E4D-784D-7B47-BFA3-5CB90629315C}" srcOrd="3" destOrd="0" presId="urn:microsoft.com/office/officeart/2005/8/layout/hierarchy1"/>
    <dgm:cxn modelId="{3C938BEF-D16D-BC48-A62F-7B8CD4D8531B}" type="presParOf" srcId="{DAD31E4D-784D-7B47-BFA3-5CB90629315C}" destId="{7B4BFDD7-147D-E043-8785-D5401D306D1E}" srcOrd="0" destOrd="0" presId="urn:microsoft.com/office/officeart/2005/8/layout/hierarchy1"/>
    <dgm:cxn modelId="{7D8E25F8-75E7-F44B-AAA9-232D99C8541E}" type="presParOf" srcId="{7B4BFDD7-147D-E043-8785-D5401D306D1E}" destId="{9594CD62-ED20-BA40-B638-B5179F98EF62}" srcOrd="0" destOrd="0" presId="urn:microsoft.com/office/officeart/2005/8/layout/hierarchy1"/>
    <dgm:cxn modelId="{3039AEA5-DCEF-5249-95E2-0206ABABF7A4}" type="presParOf" srcId="{7B4BFDD7-147D-E043-8785-D5401D306D1E}" destId="{3CA01748-CA48-E744-AF86-F6A130EB5F7E}" srcOrd="1" destOrd="0" presId="urn:microsoft.com/office/officeart/2005/8/layout/hierarchy1"/>
    <dgm:cxn modelId="{8B041580-1255-DC45-A12B-0DD6145BA46A}" type="presParOf" srcId="{DAD31E4D-784D-7B47-BFA3-5CB90629315C}" destId="{53D742B0-9215-B648-901B-AE909E46A2AA}" srcOrd="1" destOrd="0" presId="urn:microsoft.com/office/officeart/2005/8/layout/hierarchy1"/>
    <dgm:cxn modelId="{3E4E079A-A6D4-754F-B624-72E4E1791B9D}" type="presParOf" srcId="{00007085-4338-6244-8452-D7FCE19358BC}" destId="{455D9467-0DE9-8A45-8086-178495B36C42}" srcOrd="4" destOrd="0" presId="urn:microsoft.com/office/officeart/2005/8/layout/hierarchy1"/>
    <dgm:cxn modelId="{5117E99E-FBB0-0245-A9D6-AA7AFD1EBB3E}" type="presParOf" srcId="{00007085-4338-6244-8452-D7FCE19358BC}" destId="{121C66DD-14F7-ED4B-8685-CD64E48D9189}" srcOrd="5" destOrd="0" presId="urn:microsoft.com/office/officeart/2005/8/layout/hierarchy1"/>
    <dgm:cxn modelId="{D98B61EE-8024-E64D-AE44-D21962C332A0}" type="presParOf" srcId="{121C66DD-14F7-ED4B-8685-CD64E48D9189}" destId="{16750891-39BD-5241-AE50-900B31297981}" srcOrd="0" destOrd="0" presId="urn:microsoft.com/office/officeart/2005/8/layout/hierarchy1"/>
    <dgm:cxn modelId="{2B6EF40C-3BFA-AF44-BF78-651624240852}" type="presParOf" srcId="{16750891-39BD-5241-AE50-900B31297981}" destId="{A0B5C0D9-2542-4542-B154-772F8926E9DB}" srcOrd="0" destOrd="0" presId="urn:microsoft.com/office/officeart/2005/8/layout/hierarchy1"/>
    <dgm:cxn modelId="{A381D782-1B49-1D44-AC05-11710D672999}" type="presParOf" srcId="{16750891-39BD-5241-AE50-900B31297981}" destId="{66074482-E2E5-4A45-8EF4-0DB038D03B7C}" srcOrd="1" destOrd="0" presId="urn:microsoft.com/office/officeart/2005/8/layout/hierarchy1"/>
    <dgm:cxn modelId="{1F743867-5F27-2549-A2C1-3EF5D9072F78}" type="presParOf" srcId="{121C66DD-14F7-ED4B-8685-CD64E48D9189}" destId="{8ACCAA81-AED9-D443-8CCD-1459608542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D9467-0DE9-8A45-8086-178495B36C42}">
      <dsp:nvSpPr>
        <dsp:cNvPr id="0" name=""/>
        <dsp:cNvSpPr/>
      </dsp:nvSpPr>
      <dsp:spPr>
        <a:xfrm>
          <a:off x="5981715" y="2156420"/>
          <a:ext cx="4245088" cy="1010138"/>
        </a:xfrm>
        <a:custGeom>
          <a:avLst/>
          <a:gdLst/>
          <a:ahLst/>
          <a:cxnLst/>
          <a:rect l="0" t="0" r="0" b="0"/>
          <a:pathLst>
            <a:path>
              <a:moveTo>
                <a:pt x="0" y="0"/>
              </a:moveTo>
              <a:lnTo>
                <a:pt x="0" y="688379"/>
              </a:lnTo>
              <a:lnTo>
                <a:pt x="4245088" y="688379"/>
              </a:lnTo>
              <a:lnTo>
                <a:pt x="4245088" y="10101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A40945-1336-5448-8B0F-9CBC93BDC7F3}">
      <dsp:nvSpPr>
        <dsp:cNvPr id="0" name=""/>
        <dsp:cNvSpPr/>
      </dsp:nvSpPr>
      <dsp:spPr>
        <a:xfrm>
          <a:off x="5935995" y="2156420"/>
          <a:ext cx="91440" cy="1010138"/>
        </a:xfrm>
        <a:custGeom>
          <a:avLst/>
          <a:gdLst/>
          <a:ahLst/>
          <a:cxnLst/>
          <a:rect l="0" t="0" r="0" b="0"/>
          <a:pathLst>
            <a:path>
              <a:moveTo>
                <a:pt x="45720" y="0"/>
              </a:moveTo>
              <a:lnTo>
                <a:pt x="45720" y="10101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C8EA2-29F0-7545-A1A5-47CE04006AEB}">
      <dsp:nvSpPr>
        <dsp:cNvPr id="0" name=""/>
        <dsp:cNvSpPr/>
      </dsp:nvSpPr>
      <dsp:spPr>
        <a:xfrm>
          <a:off x="1736627" y="2156420"/>
          <a:ext cx="4245088" cy="1010138"/>
        </a:xfrm>
        <a:custGeom>
          <a:avLst/>
          <a:gdLst/>
          <a:ahLst/>
          <a:cxnLst/>
          <a:rect l="0" t="0" r="0" b="0"/>
          <a:pathLst>
            <a:path>
              <a:moveTo>
                <a:pt x="4245088" y="0"/>
              </a:moveTo>
              <a:lnTo>
                <a:pt x="4245088" y="688379"/>
              </a:lnTo>
              <a:lnTo>
                <a:pt x="0" y="688379"/>
              </a:lnTo>
              <a:lnTo>
                <a:pt x="0" y="10101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6C8FB-C24B-1F4D-B0BB-498624A9E009}">
      <dsp:nvSpPr>
        <dsp:cNvPr id="0" name=""/>
        <dsp:cNvSpPr/>
      </dsp:nvSpPr>
      <dsp:spPr>
        <a:xfrm>
          <a:off x="4245088" y="1574428"/>
          <a:ext cx="3473254" cy="581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DD05C9-6E8D-8648-8A56-6937535E26B4}">
      <dsp:nvSpPr>
        <dsp:cNvPr id="0" name=""/>
        <dsp:cNvSpPr/>
      </dsp:nvSpPr>
      <dsp:spPr>
        <a:xfrm>
          <a:off x="4631005" y="1941049"/>
          <a:ext cx="3473254" cy="581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Biosecurity Surveillance &amp; Quarantine in Australia</a:t>
          </a:r>
        </a:p>
      </dsp:txBody>
      <dsp:txXfrm>
        <a:off x="4648051" y="1958095"/>
        <a:ext cx="3439162" cy="547899"/>
      </dsp:txXfrm>
    </dsp:sp>
    <dsp:sp modelId="{FF3684F1-E2F0-244B-8EB0-9B14C21E4375}">
      <dsp:nvSpPr>
        <dsp:cNvPr id="0" name=""/>
        <dsp:cNvSpPr/>
      </dsp:nvSpPr>
      <dsp:spPr>
        <a:xfrm>
          <a:off x="0" y="3166558"/>
          <a:ext cx="3473254" cy="581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6117E-F318-DC45-B511-36D7E51EC9E1}">
      <dsp:nvSpPr>
        <dsp:cNvPr id="0" name=""/>
        <dsp:cNvSpPr/>
      </dsp:nvSpPr>
      <dsp:spPr>
        <a:xfrm>
          <a:off x="385917" y="3533179"/>
          <a:ext cx="3473254" cy="581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International</a:t>
          </a:r>
        </a:p>
      </dsp:txBody>
      <dsp:txXfrm>
        <a:off x="402963" y="3550225"/>
        <a:ext cx="3439162" cy="547899"/>
      </dsp:txXfrm>
    </dsp:sp>
    <dsp:sp modelId="{9594CD62-ED20-BA40-B638-B5179F98EF62}">
      <dsp:nvSpPr>
        <dsp:cNvPr id="0" name=""/>
        <dsp:cNvSpPr/>
      </dsp:nvSpPr>
      <dsp:spPr>
        <a:xfrm>
          <a:off x="4245088" y="3166558"/>
          <a:ext cx="3473254" cy="581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01748-CA48-E744-AF86-F6A130EB5F7E}">
      <dsp:nvSpPr>
        <dsp:cNvPr id="0" name=""/>
        <dsp:cNvSpPr/>
      </dsp:nvSpPr>
      <dsp:spPr>
        <a:xfrm>
          <a:off x="4631005" y="3533179"/>
          <a:ext cx="3473254" cy="581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Interstate</a:t>
          </a:r>
        </a:p>
      </dsp:txBody>
      <dsp:txXfrm>
        <a:off x="4648051" y="3550225"/>
        <a:ext cx="3439162" cy="547899"/>
      </dsp:txXfrm>
    </dsp:sp>
    <dsp:sp modelId="{A0B5C0D9-2542-4542-B154-772F8926E9DB}">
      <dsp:nvSpPr>
        <dsp:cNvPr id="0" name=""/>
        <dsp:cNvSpPr/>
      </dsp:nvSpPr>
      <dsp:spPr>
        <a:xfrm>
          <a:off x="8490176" y="3166558"/>
          <a:ext cx="3473254" cy="5819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74482-E2E5-4A45-8EF4-0DB038D03B7C}">
      <dsp:nvSpPr>
        <dsp:cNvPr id="0" name=""/>
        <dsp:cNvSpPr/>
      </dsp:nvSpPr>
      <dsp:spPr>
        <a:xfrm>
          <a:off x="8876093" y="3533179"/>
          <a:ext cx="3473254" cy="581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Intrastate</a:t>
          </a:r>
        </a:p>
      </dsp:txBody>
      <dsp:txXfrm>
        <a:off x="8893139" y="3550225"/>
        <a:ext cx="3439162" cy="5478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DA2D28-DE57-2D4B-A85D-37F3A34469CE}"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111215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A2D28-DE57-2D4B-A85D-37F3A34469CE}"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147066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A2D28-DE57-2D4B-A85D-37F3A34469CE}"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222694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A2D28-DE57-2D4B-A85D-37F3A34469CE}"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258254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A2D28-DE57-2D4B-A85D-37F3A34469CE}"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92159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A2D28-DE57-2D4B-A85D-37F3A34469CE}"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149206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DA2D28-DE57-2D4B-A85D-37F3A34469CE}"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228036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DA2D28-DE57-2D4B-A85D-37F3A34469CE}"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1206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A2D28-DE57-2D4B-A85D-37F3A34469CE}"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73907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5DDA2D28-DE57-2D4B-A85D-37F3A34469CE}"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97030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5DDA2D28-DE57-2D4B-A85D-37F3A34469CE}"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64F4B-0007-A64B-A76E-6D16C0898F89}" type="slidenum">
              <a:rPr lang="en-US" smtClean="0"/>
              <a:t>‹#›</a:t>
            </a:fld>
            <a:endParaRPr lang="en-US"/>
          </a:p>
        </p:txBody>
      </p:sp>
    </p:spTree>
    <p:extLst>
      <p:ext uri="{BB962C8B-B14F-4D97-AF65-F5344CB8AC3E}">
        <p14:creationId xmlns:p14="http://schemas.microsoft.com/office/powerpoint/2010/main" val="408180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DDA2D28-DE57-2D4B-A85D-37F3A34469CE}" type="datetimeFigureOut">
              <a:rPr lang="en-US" smtClean="0"/>
              <a:t>7/18/2022</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3A64F4B-0007-A64B-A76E-6D16C0898F89}" type="slidenum">
              <a:rPr lang="en-US" smtClean="0"/>
              <a:t>‹#›</a:t>
            </a:fld>
            <a:endParaRPr lang="en-US"/>
          </a:p>
        </p:txBody>
      </p:sp>
    </p:spTree>
    <p:extLst>
      <p:ext uri="{BB962C8B-B14F-4D97-AF65-F5344CB8AC3E}">
        <p14:creationId xmlns:p14="http://schemas.microsoft.com/office/powerpoint/2010/main" val="3004902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4B3D-C1CC-484A-92F6-FC311657AC51}"/>
              </a:ext>
            </a:extLst>
          </p:cNvPr>
          <p:cNvSpPr>
            <a:spLocks noGrp="1"/>
          </p:cNvSpPr>
          <p:nvPr>
            <p:ph type="ctrTitle"/>
          </p:nvPr>
        </p:nvSpPr>
        <p:spPr>
          <a:xfrm>
            <a:off x="734703" y="0"/>
            <a:ext cx="11332194" cy="3085514"/>
          </a:xfrm>
        </p:spPr>
        <p:txBody>
          <a:bodyPr>
            <a:normAutofit/>
          </a:bodyPr>
          <a:lstStyle/>
          <a:p>
            <a:r>
              <a:rPr lang="en-US" dirty="0"/>
              <a:t>Controlling the Spread of Disease</a:t>
            </a:r>
          </a:p>
        </p:txBody>
      </p:sp>
      <p:grpSp>
        <p:nvGrpSpPr>
          <p:cNvPr id="6" name="Group 3">
            <a:extLst>
              <a:ext uri="{FF2B5EF4-FFF2-40B4-BE49-F238E27FC236}">
                <a16:creationId xmlns:a16="http://schemas.microsoft.com/office/drawing/2014/main" id="{9491BCA8-8B5E-F44A-9929-DFFB9112F460}"/>
              </a:ext>
            </a:extLst>
          </p:cNvPr>
          <p:cNvGrpSpPr>
            <a:grpSpLocks/>
          </p:cNvGrpSpPr>
          <p:nvPr/>
        </p:nvGrpSpPr>
        <p:grpSpPr bwMode="auto">
          <a:xfrm>
            <a:off x="3811516" y="3094135"/>
            <a:ext cx="8624073" cy="3953076"/>
            <a:chOff x="952709" y="4660027"/>
            <a:chExt cx="7600950" cy="1511300"/>
          </a:xfrm>
        </p:grpSpPr>
        <p:sp>
          <p:nvSpPr>
            <p:cNvPr id="7" name="Text Box 3">
              <a:extLst>
                <a:ext uri="{FF2B5EF4-FFF2-40B4-BE49-F238E27FC236}">
                  <a16:creationId xmlns:a16="http://schemas.microsoft.com/office/drawing/2014/main" id="{15413592-E8B5-FD45-8F20-717595E966DE}"/>
                </a:ext>
              </a:extLst>
            </p:cNvPr>
            <p:cNvSpPr txBox="1"/>
            <p:nvPr/>
          </p:nvSpPr>
          <p:spPr bwMode="auto">
            <a:xfrm>
              <a:off x="952709" y="4660027"/>
              <a:ext cx="7600950" cy="1511300"/>
            </a:xfrm>
            <a:prstGeom prst="rect">
              <a:avLst/>
            </a:prstGeom>
            <a:solidFill>
              <a:schemeClr val="bg1">
                <a:lumMod val="85000"/>
              </a:schemeClr>
            </a:solidFill>
            <a:ln w="6350">
              <a:solidFill>
                <a:prstClr val="black"/>
              </a:solidFill>
            </a:ln>
          </p:spPr>
          <p:txBody>
            <a:bodyPr/>
            <a:lstStyle/>
            <a:p>
              <a:pPr eaLnBrk="0" fontAlgn="base" hangingPunct="0">
                <a:spcBef>
                  <a:spcPct val="0"/>
                </a:spcBef>
                <a:spcAft>
                  <a:spcPct val="0"/>
                </a:spcAft>
                <a:defRPr/>
              </a:pPr>
              <a:r>
                <a:rPr lang="en-AU" sz="2326">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8" name="Group 5">
              <a:extLst>
                <a:ext uri="{FF2B5EF4-FFF2-40B4-BE49-F238E27FC236}">
                  <a16:creationId xmlns:a16="http://schemas.microsoft.com/office/drawing/2014/main" id="{70462A58-957A-DC4F-8C29-DC06BD0A12B5}"/>
                </a:ext>
              </a:extLst>
            </p:cNvPr>
            <p:cNvGrpSpPr>
              <a:grpSpLocks/>
            </p:cNvGrpSpPr>
            <p:nvPr/>
          </p:nvGrpSpPr>
          <p:grpSpPr bwMode="auto">
            <a:xfrm>
              <a:off x="1068371" y="4706513"/>
              <a:ext cx="1332902" cy="984211"/>
              <a:chOff x="1068371" y="4706513"/>
              <a:chExt cx="1332902" cy="984211"/>
            </a:xfrm>
          </p:grpSpPr>
          <p:sp>
            <p:nvSpPr>
              <p:cNvPr id="9" name="Text Box 4">
                <a:extLst>
                  <a:ext uri="{FF2B5EF4-FFF2-40B4-BE49-F238E27FC236}">
                    <a16:creationId xmlns:a16="http://schemas.microsoft.com/office/drawing/2014/main" id="{097CB1A0-9CCA-9243-BB73-4E808F05E1D8}"/>
                  </a:ext>
                </a:extLst>
              </p:cNvPr>
              <p:cNvSpPr txBox="1"/>
              <p:nvPr/>
            </p:nvSpPr>
            <p:spPr>
              <a:xfrm>
                <a:off x="1068371" y="5436076"/>
                <a:ext cx="1269004" cy="254648"/>
              </a:xfrm>
              <a:prstGeom prst="rect">
                <a:avLst/>
              </a:prstGeom>
              <a:noFill/>
              <a:ln>
                <a:noFill/>
              </a:ln>
            </p:spPr>
            <p:txBody>
              <a:bodyPr wrap="none">
                <a:spAutoFit/>
              </a:bodyPr>
              <a:lstStyle/>
              <a:p>
                <a:pPr eaLnBrk="0" fontAlgn="base" hangingPunct="0">
                  <a:spcBef>
                    <a:spcPct val="0"/>
                  </a:spcBef>
                  <a:spcAft>
                    <a:spcPct val="0"/>
                  </a:spcAft>
                  <a:defRPr/>
                </a:pPr>
                <a:r>
                  <a:rPr lang="en-AU" sz="1809"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1809"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defRPr/>
                </a:pPr>
                <a:r>
                  <a:rPr lang="en-AU" sz="1809"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1809"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1">
                <a:extLst>
                  <a:ext uri="{FF2B5EF4-FFF2-40B4-BE49-F238E27FC236}">
                    <a16:creationId xmlns:a16="http://schemas.microsoft.com/office/drawing/2014/main" id="{7BA437A6-D818-A84E-8632-07CAAD66E46A}"/>
                  </a:ext>
                </a:extLst>
              </p:cNvPr>
              <p:cNvSpPr txBox="1"/>
              <p:nvPr/>
            </p:nvSpPr>
            <p:spPr>
              <a:xfrm>
                <a:off x="1132269" y="4706513"/>
                <a:ext cx="1269004" cy="145434"/>
              </a:xfrm>
              <a:prstGeom prst="rect">
                <a:avLst/>
              </a:prstGeom>
              <a:noFill/>
              <a:ln>
                <a:noFill/>
              </a:ln>
            </p:spPr>
            <p:txBody>
              <a:bodyPr wrap="none">
                <a:spAutoFit/>
              </a:bodyPr>
              <a:lstStyle/>
              <a:p>
                <a:pPr eaLnBrk="0" fontAlgn="base" hangingPunct="0">
                  <a:spcBef>
                    <a:spcPct val="0"/>
                  </a:spcBef>
                  <a:spcAft>
                    <a:spcPct val="0"/>
                  </a:spcAft>
                  <a:defRPr/>
                </a:pPr>
                <a:r>
                  <a:rPr lang="en-AU" sz="1809"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1809"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Text Box 27">
            <a:extLst>
              <a:ext uri="{FF2B5EF4-FFF2-40B4-BE49-F238E27FC236}">
                <a16:creationId xmlns:a16="http://schemas.microsoft.com/office/drawing/2014/main" id="{84B594D8-CEA3-FB48-80B2-7D95FA20CBDF}"/>
              </a:ext>
            </a:extLst>
          </p:cNvPr>
          <p:cNvSpPr txBox="1">
            <a:spLocks noChangeArrowheads="1"/>
          </p:cNvSpPr>
          <p:nvPr/>
        </p:nvSpPr>
        <p:spPr bwMode="auto">
          <a:xfrm>
            <a:off x="5513795" y="3172894"/>
            <a:ext cx="6750778" cy="523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fontAlgn="base">
              <a:buFont typeface="+mj-lt"/>
              <a:buAutoNum type="arabicPeriod"/>
            </a:pPr>
            <a:r>
              <a:rPr lang="en-AU" sz="1200" dirty="0"/>
              <a:t>Management strategies are used to control the spread of infectious diseases, including: </a:t>
            </a:r>
          </a:p>
          <a:p>
            <a:pPr marL="742950" lvl="1" indent="-285750" fontAlgn="base">
              <a:buFont typeface="Arial" panose="020B0604020202020204" pitchFamily="34" charset="0"/>
              <a:buChar char="•"/>
            </a:pPr>
            <a:r>
              <a:rPr lang="en-AU" sz="1200" dirty="0"/>
              <a:t>quarantine </a:t>
            </a:r>
          </a:p>
          <a:p>
            <a:pPr marL="742950" lvl="1" indent="-285750" fontAlgn="base">
              <a:buFont typeface="Arial" panose="020B0604020202020204" pitchFamily="34" charset="0"/>
              <a:buChar char="•"/>
            </a:pPr>
            <a:r>
              <a:rPr lang="en-AU" sz="1200" dirty="0"/>
              <a:t>immunisation – herd immunity </a:t>
            </a:r>
          </a:p>
          <a:p>
            <a:pPr marL="742950" lvl="1" indent="-285750" fontAlgn="base">
              <a:buFont typeface="Arial" panose="020B0604020202020204" pitchFamily="34" charset="0"/>
              <a:buChar char="•"/>
            </a:pPr>
            <a:r>
              <a:rPr lang="en-AU" sz="1200" dirty="0"/>
              <a:t>disruption of pathogen life cycle </a:t>
            </a:r>
          </a:p>
          <a:p>
            <a:pPr marL="742950" lvl="1" indent="-285750" fontAlgn="base">
              <a:buFont typeface="Arial" panose="020B0604020202020204" pitchFamily="34" charset="0"/>
              <a:buChar char="•"/>
            </a:pPr>
            <a:r>
              <a:rPr lang="en-AU" sz="1200" dirty="0"/>
              <a:t>medications – antibiotics and antivirals </a:t>
            </a:r>
          </a:p>
          <a:p>
            <a:pPr marL="742950" lvl="1" indent="-285750" fontAlgn="base">
              <a:buFont typeface="Arial" panose="020B0604020202020204" pitchFamily="34" charset="0"/>
              <a:buChar char="•"/>
            </a:pPr>
            <a:r>
              <a:rPr lang="en-AU" sz="1200" dirty="0"/>
              <a:t>physical preventative measures </a:t>
            </a:r>
          </a:p>
          <a:p>
            <a:pPr marL="342900" indent="-342900" fontAlgn="base">
              <a:buFont typeface="+mj-lt"/>
              <a:buAutoNum type="arabicPeriod"/>
            </a:pPr>
            <a:r>
              <a:rPr lang="en-AU" sz="1200" dirty="0"/>
              <a:t>International cooperation and communication are needed to evaluate the risk of the spread of disease, including the emergence of new viral diseases (SHE) </a:t>
            </a:r>
          </a:p>
          <a:p>
            <a:pPr marL="342900" indent="-342900" fontAlgn="base">
              <a:buFont typeface="+mj-lt"/>
              <a:buAutoNum type="arabicPeriod"/>
            </a:pPr>
            <a:r>
              <a:rPr lang="en-AU" sz="1200" dirty="0"/>
              <a:t>Quarantine measures protect Australia’s agriculture industry and environment against the influx of disease-carrying materials and organisms in the face of increasing global trade and travel (SHE) </a:t>
            </a:r>
          </a:p>
          <a:p>
            <a:pPr marL="342900" indent="-342900" fontAlgn="base">
              <a:buFont typeface="+mj-lt"/>
              <a:buAutoNum type="arabicPeriod"/>
            </a:pPr>
            <a:endParaRPr lang="en-AU" sz="1200" dirty="0"/>
          </a:p>
          <a:p>
            <a:pPr fontAlgn="base"/>
            <a:endParaRPr lang="en-AU" sz="1200" dirty="0"/>
          </a:p>
          <a:p>
            <a:pPr marL="228600" indent="-228600" fontAlgn="base">
              <a:buFont typeface="+mj-lt"/>
              <a:buAutoNum type="arabicPeriod"/>
            </a:pPr>
            <a:r>
              <a:rPr lang="en-AU" sz="1200" dirty="0"/>
              <a:t>For each of the 10 diseases, describe the management strategies that are employed to effectively control the spread of the disease</a:t>
            </a:r>
          </a:p>
          <a:p>
            <a:pPr marL="228600" indent="-228600" fontAlgn="base">
              <a:buFont typeface="+mj-lt"/>
              <a:buAutoNum type="arabicPeriod"/>
            </a:pPr>
            <a:r>
              <a:rPr lang="en-AU" sz="1200" dirty="0"/>
              <a:t>Explain why International cooperation and communication are necessary to reduce to risk of the spread of diseases</a:t>
            </a:r>
          </a:p>
          <a:p>
            <a:pPr marL="228600" indent="-228600" fontAlgn="base">
              <a:buFont typeface="+mj-lt"/>
              <a:buAutoNum type="arabicPeriod"/>
            </a:pPr>
            <a:r>
              <a:rPr lang="en-AU" sz="1200" dirty="0"/>
              <a:t>Describe the Quarantine and Biosecurity measures implemented at the International and state borders as well as within the state to help control the spread of disease and protect Australia’s environment and agriculture</a:t>
            </a:r>
          </a:p>
          <a:p>
            <a:pPr fontAlgn="base"/>
            <a:endParaRPr lang="en-AU" sz="1200" dirty="0"/>
          </a:p>
        </p:txBody>
      </p:sp>
      <p:sp>
        <p:nvSpPr>
          <p:cNvPr id="12" name="TextBox 11">
            <a:extLst>
              <a:ext uri="{FF2B5EF4-FFF2-40B4-BE49-F238E27FC236}">
                <a16:creationId xmlns:a16="http://schemas.microsoft.com/office/drawing/2014/main" id="{3BACF2F7-099B-0A48-871F-B7B17FB8146A}"/>
              </a:ext>
            </a:extLst>
          </p:cNvPr>
          <p:cNvSpPr txBox="1"/>
          <p:nvPr/>
        </p:nvSpPr>
        <p:spPr>
          <a:xfrm>
            <a:off x="537027" y="3284033"/>
            <a:ext cx="7740154" cy="3231654"/>
          </a:xfrm>
          <a:prstGeom prst="rect">
            <a:avLst/>
          </a:prstGeom>
          <a:noFill/>
        </p:spPr>
        <p:txBody>
          <a:bodyPr wrap="square" rtlCol="0">
            <a:spAutoFit/>
          </a:bodyPr>
          <a:lstStyle/>
          <a:p>
            <a:r>
              <a:rPr lang="en-AU" sz="1200" b="1" dirty="0"/>
              <a:t>Biology WA UNITS 3 &amp; 4</a:t>
            </a:r>
          </a:p>
          <a:p>
            <a:r>
              <a:rPr lang="en-AU" sz="1200" dirty="0"/>
              <a:t>Reading</a:t>
            </a:r>
          </a:p>
          <a:p>
            <a:r>
              <a:rPr lang="en-AU" sz="1200" dirty="0"/>
              <a:t>Chapter 14</a:t>
            </a:r>
          </a:p>
          <a:p>
            <a:endParaRPr lang="en-AU" sz="1200" dirty="0"/>
          </a:p>
          <a:p>
            <a:r>
              <a:rPr lang="en-AU" sz="1200" dirty="0"/>
              <a:t>Questions</a:t>
            </a:r>
          </a:p>
          <a:p>
            <a:pPr fontAlgn="base"/>
            <a:r>
              <a:rPr lang="en-AU" sz="1200" dirty="0"/>
              <a:t>Set 14.1 pg. 472 Q 1-5 </a:t>
            </a:r>
          </a:p>
          <a:p>
            <a:pPr fontAlgn="base"/>
            <a:r>
              <a:rPr lang="en-AU" sz="1200" dirty="0"/>
              <a:t>Set 14.2a pg. 474 Q 1-3 </a:t>
            </a:r>
          </a:p>
          <a:p>
            <a:pPr fontAlgn="base"/>
            <a:r>
              <a:rPr lang="en-AU" sz="1200" dirty="0"/>
              <a:t>Set 14.2b pg. 477 Q 1-4 </a:t>
            </a:r>
          </a:p>
          <a:p>
            <a:pPr fontAlgn="base"/>
            <a:r>
              <a:rPr lang="en-AU" sz="1200" dirty="0"/>
              <a:t>Set 14.2c pg. 481 Q 1-3 </a:t>
            </a:r>
          </a:p>
          <a:p>
            <a:pPr fontAlgn="base"/>
            <a:r>
              <a:rPr lang="en-AU" sz="1200" dirty="0"/>
              <a:t>Set 14.2d pg. 483 Q 1-4 </a:t>
            </a:r>
          </a:p>
          <a:p>
            <a:pPr fontAlgn="base"/>
            <a:r>
              <a:rPr lang="en-AU" sz="1200" dirty="0"/>
              <a:t>Set 14.2e pg. 494 Q 1-5 </a:t>
            </a:r>
          </a:p>
          <a:p>
            <a:pPr fontAlgn="base"/>
            <a:r>
              <a:rPr lang="en-AU" sz="1200" dirty="0"/>
              <a:t>Set 14.3 pg. 498 Q 1-3 </a:t>
            </a:r>
          </a:p>
          <a:p>
            <a:pPr fontAlgn="base"/>
            <a:endParaRPr lang="en-AU" sz="1200" dirty="0"/>
          </a:p>
          <a:p>
            <a:pPr fontAlgn="base"/>
            <a:r>
              <a:rPr lang="en-AU" sz="1200" b="1" dirty="0"/>
              <a:t>BIOZONE </a:t>
            </a:r>
          </a:p>
          <a:p>
            <a:pPr fontAlgn="base"/>
            <a:r>
              <a:rPr lang="en-AU" sz="1200" dirty="0"/>
              <a:t>The Nature of Pathogens: 89, 90, 103 </a:t>
            </a:r>
          </a:p>
          <a:p>
            <a:pPr fontAlgn="base"/>
            <a:endParaRPr lang="en-AU" sz="1200" dirty="0"/>
          </a:p>
          <a:p>
            <a:pPr fontAlgn="base"/>
            <a:endParaRPr lang="en-AU" sz="1200" dirty="0"/>
          </a:p>
        </p:txBody>
      </p:sp>
    </p:spTree>
    <p:extLst>
      <p:ext uri="{BB962C8B-B14F-4D97-AF65-F5344CB8AC3E}">
        <p14:creationId xmlns:p14="http://schemas.microsoft.com/office/powerpoint/2010/main" val="2426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ECE6EE1-816B-1840-B247-1703FE05DDA4}"/>
              </a:ext>
            </a:extLst>
          </p:cNvPr>
          <p:cNvSpPr txBox="1">
            <a:spLocks/>
          </p:cNvSpPr>
          <p:nvPr/>
        </p:nvSpPr>
        <p:spPr>
          <a:xfrm>
            <a:off x="226126" y="177952"/>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12:</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dirty="0">
                <a:latin typeface="+mn-lt"/>
              </a:rPr>
              <a:t>Effective vaccination programs are crucial to the maintenance of herd immunity.  </a:t>
            </a:r>
            <a:r>
              <a:rPr lang="en-AU" sz="1200" b="1" kern="0" dirty="0">
                <a:latin typeface="+mn-lt"/>
                <a:cs typeface="Times New Roman" panose="02020603050405020304" pitchFamily="18" charset="0"/>
              </a:rPr>
              <a:t>Explain the main principals of herd immunity</a:t>
            </a:r>
            <a:endParaRPr lang="en-AU" sz="1200" b="1" dirty="0">
              <a:latin typeface="+mn-lt"/>
            </a:endParaRPr>
          </a:p>
        </p:txBody>
      </p:sp>
      <p:pic>
        <p:nvPicPr>
          <p:cNvPr id="7" name="Picture 6">
            <a:extLst>
              <a:ext uri="{FF2B5EF4-FFF2-40B4-BE49-F238E27FC236}">
                <a16:creationId xmlns:a16="http://schemas.microsoft.com/office/drawing/2014/main" id="{60CCE927-26DF-9340-A5CD-E60B3BC1E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48" t="7611" r="8479" b="8202"/>
          <a:stretch>
            <a:fillRect/>
          </a:stretch>
        </p:blipFill>
        <p:spPr bwMode="auto">
          <a:xfrm>
            <a:off x="532435" y="964183"/>
            <a:ext cx="3802189" cy="511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4D968B1F-9AF2-F44C-A836-10CC8E098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10052" y="6586610"/>
            <a:ext cx="5531948" cy="2836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79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D4149F-604F-854B-B9CC-434412750578}"/>
              </a:ext>
            </a:extLst>
          </p:cNvPr>
          <p:cNvSpPr txBox="1">
            <a:spLocks/>
          </p:cNvSpPr>
          <p:nvPr/>
        </p:nvSpPr>
        <p:spPr>
          <a:xfrm>
            <a:off x="379279" y="93133"/>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13:</a:t>
            </a:r>
            <a:r>
              <a:rPr lang="en-AU" sz="1200" b="1" dirty="0" smtClean="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Explain why a different influenza vaccination is provided each winter </a:t>
            </a:r>
          </a:p>
        </p:txBody>
      </p:sp>
      <p:sp>
        <p:nvSpPr>
          <p:cNvPr id="6" name="Title 1">
            <a:extLst>
              <a:ext uri="{FF2B5EF4-FFF2-40B4-BE49-F238E27FC236}">
                <a16:creationId xmlns:a16="http://schemas.microsoft.com/office/drawing/2014/main" id="{9C754893-D619-664B-B34F-89F5A69C8F0C}"/>
              </a:ext>
            </a:extLst>
          </p:cNvPr>
          <p:cNvSpPr txBox="1">
            <a:spLocks/>
          </p:cNvSpPr>
          <p:nvPr/>
        </p:nvSpPr>
        <p:spPr>
          <a:xfrm>
            <a:off x="226880" y="2560561"/>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14:</a:t>
            </a:r>
            <a:r>
              <a:rPr lang="en-AU" sz="1200" b="1" dirty="0" smtClean="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Suggest a reason why the emergence of variant strains of viruses occur in countries with large populations and high population densities </a:t>
            </a:r>
          </a:p>
        </p:txBody>
      </p:sp>
      <p:pic>
        <p:nvPicPr>
          <p:cNvPr id="8" name="Content Placeholder 3" descr="Diagram&#10;&#10;Description automatically generated">
            <a:extLst>
              <a:ext uri="{FF2B5EF4-FFF2-40B4-BE49-F238E27FC236}">
                <a16:creationId xmlns:a16="http://schemas.microsoft.com/office/drawing/2014/main" id="{1C245666-937F-3140-891F-CCBE935AF499}"/>
              </a:ext>
            </a:extLst>
          </p:cNvPr>
          <p:cNvPicPr>
            <a:picLocks noGrp="1" noChangeAspect="1"/>
          </p:cNvPicPr>
          <p:nvPr>
            <p:ph idx="1"/>
          </p:nvPr>
        </p:nvPicPr>
        <p:blipFill>
          <a:blip r:embed="rId2"/>
          <a:stretch>
            <a:fillRect/>
          </a:stretch>
        </p:blipFill>
        <p:spPr>
          <a:xfrm>
            <a:off x="525819" y="5626626"/>
            <a:ext cx="6653914" cy="3733852"/>
          </a:xfrm>
          <a:prstGeom prst="rect">
            <a:avLst/>
          </a:prstGeom>
        </p:spPr>
      </p:pic>
      <p:sp>
        <p:nvSpPr>
          <p:cNvPr id="9" name="Title 1">
            <a:extLst>
              <a:ext uri="{FF2B5EF4-FFF2-40B4-BE49-F238E27FC236}">
                <a16:creationId xmlns:a16="http://schemas.microsoft.com/office/drawing/2014/main" id="{4020DF60-3D14-2E4B-995E-02F3B1ABB2F6}"/>
              </a:ext>
            </a:extLst>
          </p:cNvPr>
          <p:cNvSpPr txBox="1">
            <a:spLocks/>
          </p:cNvSpPr>
          <p:nvPr/>
        </p:nvSpPr>
        <p:spPr>
          <a:xfrm>
            <a:off x="226879" y="4800600"/>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15:</a:t>
            </a:r>
            <a:r>
              <a:rPr lang="en-AU" sz="1200" b="1" dirty="0" smtClean="0">
                <a:latin typeface="Calibri" panose="020F0502020204030204" pitchFamily="34" charset="0"/>
                <a:ea typeface="Calibri" panose="020F0502020204030204" pitchFamily="34" charset="0"/>
                <a:cs typeface="Times New Roman" panose="02020603050405020304" pitchFamily="18" charset="0"/>
              </a:rPr>
              <a:t> </a:t>
            </a:r>
            <a:r>
              <a:rPr lang="en-AU" sz="1200" b="1" kern="0" dirty="0">
                <a:latin typeface="Calibri" panose="020F0502020204030204" pitchFamily="34" charset="0"/>
                <a:cs typeface="Times New Roman" panose="02020603050405020304" pitchFamily="18" charset="0"/>
              </a:rPr>
              <a:t>Using your knowledge of Recombinant DNA, describe how this technology can be used to make a vaccine </a:t>
            </a:r>
          </a:p>
        </p:txBody>
      </p:sp>
    </p:spTree>
    <p:extLst>
      <p:ext uri="{BB962C8B-B14F-4D97-AF65-F5344CB8AC3E}">
        <p14:creationId xmlns:p14="http://schemas.microsoft.com/office/powerpoint/2010/main" val="337925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D4149F-604F-854B-B9CC-434412750578}"/>
              </a:ext>
            </a:extLst>
          </p:cNvPr>
          <p:cNvSpPr txBox="1">
            <a:spLocks/>
          </p:cNvSpPr>
          <p:nvPr/>
        </p:nvSpPr>
        <p:spPr>
          <a:xfrm>
            <a:off x="379279" y="93133"/>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16:</a:t>
            </a:r>
            <a:r>
              <a:rPr lang="en-AU" sz="1200" b="1" kern="0" dirty="0" smtClean="0">
                <a:latin typeface="Calibri" panose="020F0502020204030204" pitchFamily="34" charset="0"/>
                <a:cs typeface="Times New Roman" panose="02020603050405020304" pitchFamily="18" charset="0"/>
              </a:rPr>
              <a:t>. </a:t>
            </a:r>
            <a:r>
              <a:rPr lang="en-AU" sz="1200" b="1" kern="0" dirty="0">
                <a:latin typeface="Calibri" panose="020F0502020204030204" pitchFamily="34" charset="0"/>
                <a:cs typeface="Times New Roman" panose="02020603050405020304" pitchFamily="18" charset="0"/>
              </a:rPr>
              <a:t>Describe how disruption of the life cycle of a pathogen can control the spread of the disease the pathogen causes </a:t>
            </a:r>
          </a:p>
        </p:txBody>
      </p:sp>
      <p:pic>
        <p:nvPicPr>
          <p:cNvPr id="10" name="Picture 1">
            <a:extLst>
              <a:ext uri="{FF2B5EF4-FFF2-40B4-BE49-F238E27FC236}">
                <a16:creationId xmlns:a16="http://schemas.microsoft.com/office/drawing/2014/main" id="{86815957-ABB4-3849-B6B4-3AFEA1F38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731" y="5961191"/>
            <a:ext cx="4284135" cy="322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256E158B-926E-0046-B9AB-BB6E2DF0DF58}"/>
              </a:ext>
            </a:extLst>
          </p:cNvPr>
          <p:cNvSpPr txBox="1">
            <a:spLocks/>
          </p:cNvSpPr>
          <p:nvPr/>
        </p:nvSpPr>
        <p:spPr>
          <a:xfrm>
            <a:off x="379278" y="4919133"/>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17:</a:t>
            </a:r>
            <a:r>
              <a:rPr lang="en-AU" sz="1200" b="1" kern="0" dirty="0" smtClean="0">
                <a:latin typeface="Calibri" panose="020F0502020204030204" pitchFamily="34" charset="0"/>
                <a:cs typeface="Times New Roman" panose="02020603050405020304" pitchFamily="18" charset="0"/>
              </a:rPr>
              <a:t>. </a:t>
            </a:r>
            <a:r>
              <a:rPr lang="en-AU" sz="1200" b="1" kern="0" dirty="0">
                <a:latin typeface="Calibri" panose="020F0502020204030204" pitchFamily="34" charset="0"/>
                <a:cs typeface="Times New Roman" panose="02020603050405020304" pitchFamily="18" charset="0"/>
              </a:rPr>
              <a:t>Describe how disruption of the life cycle of a pathogen can control the spread of Malaria</a:t>
            </a:r>
          </a:p>
        </p:txBody>
      </p:sp>
    </p:spTree>
    <p:extLst>
      <p:ext uri="{BB962C8B-B14F-4D97-AF65-F5344CB8AC3E}">
        <p14:creationId xmlns:p14="http://schemas.microsoft.com/office/powerpoint/2010/main" val="415395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D4149F-604F-854B-B9CC-434412750578}"/>
              </a:ext>
            </a:extLst>
          </p:cNvPr>
          <p:cNvSpPr txBox="1">
            <a:spLocks/>
          </p:cNvSpPr>
          <p:nvPr/>
        </p:nvSpPr>
        <p:spPr>
          <a:xfrm>
            <a:off x="379279" y="93133"/>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18:</a:t>
            </a:r>
            <a:r>
              <a:rPr lang="en-AU" sz="1200" b="1" kern="0" dirty="0" smtClean="0">
                <a:latin typeface="Calibri" panose="020F0502020204030204" pitchFamily="34" charset="0"/>
                <a:cs typeface="Times New Roman" panose="02020603050405020304" pitchFamily="18" charset="0"/>
              </a:rPr>
              <a:t>. </a:t>
            </a:r>
            <a:r>
              <a:rPr lang="en-AU" sz="1200" b="1" kern="0" dirty="0">
                <a:latin typeface="Calibri" panose="020F0502020204030204" pitchFamily="34" charset="0"/>
                <a:cs typeface="Times New Roman" panose="02020603050405020304" pitchFamily="18" charset="0"/>
              </a:rPr>
              <a:t>Describe how medication can control the spread of disease</a:t>
            </a:r>
          </a:p>
        </p:txBody>
      </p:sp>
      <p:graphicFrame>
        <p:nvGraphicFramePr>
          <p:cNvPr id="2" name="Table 2">
            <a:extLst>
              <a:ext uri="{FF2B5EF4-FFF2-40B4-BE49-F238E27FC236}">
                <a16:creationId xmlns:a16="http://schemas.microsoft.com/office/drawing/2014/main" id="{89803E5F-1975-4344-A9F0-5101027F91B2}"/>
              </a:ext>
            </a:extLst>
          </p:cNvPr>
          <p:cNvGraphicFramePr>
            <a:graphicFrameLocks noGrp="1"/>
          </p:cNvGraphicFramePr>
          <p:nvPr>
            <p:extLst>
              <p:ext uri="{D42A27DB-BD31-4B8C-83A1-F6EECF244321}">
                <p14:modId xmlns:p14="http://schemas.microsoft.com/office/powerpoint/2010/main" val="4084887482"/>
              </p:ext>
            </p:extLst>
          </p:nvPr>
        </p:nvGraphicFramePr>
        <p:xfrm>
          <a:off x="379278" y="1003200"/>
          <a:ext cx="11914321" cy="7956000"/>
        </p:xfrm>
        <a:graphic>
          <a:graphicData uri="http://schemas.openxmlformats.org/drawingml/2006/table">
            <a:tbl>
              <a:tblPr firstRow="1" bandRow="1">
                <a:tableStyleId>{5940675A-B579-460E-94D1-54222C63F5DA}</a:tableStyleId>
              </a:tblPr>
              <a:tblGrid>
                <a:gridCol w="1614041">
                  <a:extLst>
                    <a:ext uri="{9D8B030D-6E8A-4147-A177-3AD203B41FA5}">
                      <a16:colId xmlns:a16="http://schemas.microsoft.com/office/drawing/2014/main" val="45682868"/>
                    </a:ext>
                  </a:extLst>
                </a:gridCol>
                <a:gridCol w="1646232">
                  <a:extLst>
                    <a:ext uri="{9D8B030D-6E8A-4147-A177-3AD203B41FA5}">
                      <a16:colId xmlns:a16="http://schemas.microsoft.com/office/drawing/2014/main" val="2839372300"/>
                    </a:ext>
                  </a:extLst>
                </a:gridCol>
                <a:gridCol w="4863182">
                  <a:extLst>
                    <a:ext uri="{9D8B030D-6E8A-4147-A177-3AD203B41FA5}">
                      <a16:colId xmlns:a16="http://schemas.microsoft.com/office/drawing/2014/main" val="1386704984"/>
                    </a:ext>
                  </a:extLst>
                </a:gridCol>
                <a:gridCol w="3790866">
                  <a:extLst>
                    <a:ext uri="{9D8B030D-6E8A-4147-A177-3AD203B41FA5}">
                      <a16:colId xmlns:a16="http://schemas.microsoft.com/office/drawing/2014/main" val="2446676860"/>
                    </a:ext>
                  </a:extLst>
                </a:gridCol>
              </a:tblGrid>
              <a:tr h="504000">
                <a:tc>
                  <a:txBody>
                    <a:bodyPr/>
                    <a:lstStyle/>
                    <a:p>
                      <a:r>
                        <a:rPr lang="en-US" sz="1200" dirty="0"/>
                        <a:t>Medication</a:t>
                      </a:r>
                    </a:p>
                  </a:txBody>
                  <a:tcPr/>
                </a:tc>
                <a:tc>
                  <a:txBody>
                    <a:bodyPr/>
                    <a:lstStyle/>
                    <a:p>
                      <a:r>
                        <a:rPr lang="en-US" sz="1200" dirty="0"/>
                        <a:t>Pathogen medication will affect</a:t>
                      </a:r>
                    </a:p>
                  </a:txBody>
                  <a:tcPr/>
                </a:tc>
                <a:tc>
                  <a:txBody>
                    <a:bodyPr/>
                    <a:lstStyle/>
                    <a:p>
                      <a:r>
                        <a:rPr lang="en-US" sz="1200" dirty="0"/>
                        <a:t>Description of effect on the pathogen</a:t>
                      </a:r>
                    </a:p>
                  </a:txBody>
                  <a:tcPr/>
                </a:tc>
                <a:tc>
                  <a:txBody>
                    <a:bodyPr/>
                    <a:lstStyle/>
                    <a:p>
                      <a:r>
                        <a:rPr lang="en-US" sz="1200" dirty="0"/>
                        <a:t>Effect on the spread of the disease</a:t>
                      </a:r>
                    </a:p>
                  </a:txBody>
                  <a:tcPr/>
                </a:tc>
                <a:extLst>
                  <a:ext uri="{0D108BD9-81ED-4DB2-BD59-A6C34878D82A}">
                    <a16:rowId xmlns:a16="http://schemas.microsoft.com/office/drawing/2014/main" val="840071170"/>
                  </a:ext>
                </a:extLst>
              </a:tr>
              <a:tr h="2484000">
                <a:tc>
                  <a:txBody>
                    <a:bodyPr/>
                    <a:lstStyle/>
                    <a:p>
                      <a:r>
                        <a:rPr lang="en-US" sz="1200" dirty="0"/>
                        <a:t>Antibiotics</a:t>
                      </a:r>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3598262236"/>
                  </a:ext>
                </a:extLst>
              </a:tr>
              <a:tr h="2484000">
                <a:tc>
                  <a:txBody>
                    <a:bodyPr/>
                    <a:lstStyle/>
                    <a:p>
                      <a:r>
                        <a:rPr lang="en-US" sz="1200" dirty="0"/>
                        <a:t>Antivirals</a:t>
                      </a:r>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312904150"/>
                  </a:ext>
                </a:extLst>
              </a:tr>
              <a:tr h="2484000">
                <a:tc>
                  <a:txBody>
                    <a:bodyPr/>
                    <a:lstStyle/>
                    <a:p>
                      <a:r>
                        <a:rPr lang="en-US" sz="1200" dirty="0"/>
                        <a:t>Antimalarials (quinine)</a:t>
                      </a:r>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812731339"/>
                  </a:ext>
                </a:extLst>
              </a:tr>
            </a:tbl>
          </a:graphicData>
        </a:graphic>
      </p:graphicFrame>
    </p:spTree>
    <p:extLst>
      <p:ext uri="{BB962C8B-B14F-4D97-AF65-F5344CB8AC3E}">
        <p14:creationId xmlns:p14="http://schemas.microsoft.com/office/powerpoint/2010/main" val="283533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862762-3CF0-3946-BDB0-942411D6355F}"/>
              </a:ext>
            </a:extLst>
          </p:cNvPr>
          <p:cNvSpPr txBox="1">
            <a:spLocks/>
          </p:cNvSpPr>
          <p:nvPr/>
        </p:nvSpPr>
        <p:spPr>
          <a:xfrm>
            <a:off x="-918131" y="-474562"/>
            <a:ext cx="4263213" cy="1928294"/>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sz="1551"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Sum it up!</a:t>
            </a:r>
            <a:r>
              <a:rPr lang="en-AU" sz="1551" b="1" dirty="0">
                <a:latin typeface="Calibri" panose="020F0502020204030204" pitchFamily="34" charset="0"/>
                <a:ea typeface="Calibri" panose="020F0502020204030204" pitchFamily="34" charset="0"/>
                <a:cs typeface="Times New Roman" panose="02020603050405020304" pitchFamily="18" charset="0"/>
              </a:rPr>
              <a:t> </a:t>
            </a:r>
            <a:r>
              <a:rPr lang="en-AU" sz="1551" b="1" dirty="0"/>
              <a:t> </a:t>
            </a:r>
          </a:p>
          <a:p>
            <a:pPr algn="ctr"/>
            <a:endParaRPr lang="en-AU" sz="1551" b="1" kern="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67567749"/>
              </p:ext>
            </p:extLst>
          </p:nvPr>
        </p:nvGraphicFramePr>
        <p:xfrm>
          <a:off x="397394" y="694160"/>
          <a:ext cx="12099405" cy="8536927"/>
        </p:xfrm>
        <a:graphic>
          <a:graphicData uri="http://schemas.openxmlformats.org/drawingml/2006/table">
            <a:tbl>
              <a:tblPr firstRow="1" bandRow="1">
                <a:tableStyleId>{5940675A-B579-460E-94D1-54222C63F5DA}</a:tableStyleId>
              </a:tblPr>
              <a:tblGrid>
                <a:gridCol w="1257235">
                  <a:extLst>
                    <a:ext uri="{9D8B030D-6E8A-4147-A177-3AD203B41FA5}">
                      <a16:colId xmlns:a16="http://schemas.microsoft.com/office/drawing/2014/main" val="1203632676"/>
                    </a:ext>
                  </a:extLst>
                </a:gridCol>
                <a:gridCol w="2168434">
                  <a:extLst>
                    <a:ext uri="{9D8B030D-6E8A-4147-A177-3AD203B41FA5}">
                      <a16:colId xmlns:a16="http://schemas.microsoft.com/office/drawing/2014/main" val="3686393847"/>
                    </a:ext>
                  </a:extLst>
                </a:gridCol>
                <a:gridCol w="2168434">
                  <a:extLst>
                    <a:ext uri="{9D8B030D-6E8A-4147-A177-3AD203B41FA5}">
                      <a16:colId xmlns:a16="http://schemas.microsoft.com/office/drawing/2014/main" val="3788362701"/>
                    </a:ext>
                  </a:extLst>
                </a:gridCol>
                <a:gridCol w="2168434">
                  <a:extLst>
                    <a:ext uri="{9D8B030D-6E8A-4147-A177-3AD203B41FA5}">
                      <a16:colId xmlns:a16="http://schemas.microsoft.com/office/drawing/2014/main" val="386954744"/>
                    </a:ext>
                  </a:extLst>
                </a:gridCol>
                <a:gridCol w="2168434">
                  <a:extLst>
                    <a:ext uri="{9D8B030D-6E8A-4147-A177-3AD203B41FA5}">
                      <a16:colId xmlns:a16="http://schemas.microsoft.com/office/drawing/2014/main" val="1319239651"/>
                    </a:ext>
                  </a:extLst>
                </a:gridCol>
                <a:gridCol w="2168434">
                  <a:extLst>
                    <a:ext uri="{9D8B030D-6E8A-4147-A177-3AD203B41FA5}">
                      <a16:colId xmlns:a16="http://schemas.microsoft.com/office/drawing/2014/main" val="1359565722"/>
                    </a:ext>
                  </a:extLst>
                </a:gridCol>
              </a:tblGrid>
              <a:tr h="389112">
                <a:tc rowSpan="2">
                  <a:txBody>
                    <a:bodyPr/>
                    <a:lstStyle/>
                    <a:p>
                      <a:r>
                        <a:rPr lang="en-AU" sz="1200" dirty="0"/>
                        <a:t>Disease</a:t>
                      </a:r>
                    </a:p>
                  </a:txBody>
                  <a:tcPr/>
                </a:tc>
                <a:tc gridSpan="5">
                  <a:txBody>
                    <a:bodyPr/>
                    <a:lstStyle/>
                    <a:p>
                      <a:r>
                        <a:rPr lang="en-AU" sz="1200" dirty="0"/>
                        <a:t>Management Strategy</a:t>
                      </a:r>
                    </a:p>
                  </a:txBody>
                  <a:tcPr/>
                </a:tc>
                <a:tc hMerge="1">
                  <a:txBody>
                    <a:bodyPr/>
                    <a:lstStyle/>
                    <a:p>
                      <a:endParaRPr lang="en-AU"/>
                    </a:p>
                  </a:txBody>
                  <a:tcPr/>
                </a:tc>
                <a:tc hMerge="1">
                  <a:txBody>
                    <a:bodyPr/>
                    <a:lstStyle/>
                    <a:p>
                      <a:endParaRPr lang="en-AU" sz="1200" dirty="0"/>
                    </a:p>
                  </a:txBody>
                  <a:tcPr/>
                </a:tc>
                <a:tc hMerge="1">
                  <a:txBody>
                    <a:bodyPr/>
                    <a:lstStyle/>
                    <a:p>
                      <a:endParaRPr lang="en-AU" sz="1200" dirty="0"/>
                    </a:p>
                  </a:txBody>
                  <a:tcPr/>
                </a:tc>
                <a:tc hMerge="1">
                  <a:txBody>
                    <a:bodyPr/>
                    <a:lstStyle/>
                    <a:p>
                      <a:endParaRPr lang="en-AU" sz="1200" dirty="0"/>
                    </a:p>
                  </a:txBody>
                  <a:tcPr/>
                </a:tc>
                <a:extLst>
                  <a:ext uri="{0D108BD9-81ED-4DB2-BD59-A6C34878D82A}">
                    <a16:rowId xmlns:a16="http://schemas.microsoft.com/office/drawing/2014/main" val="2394031594"/>
                  </a:ext>
                </a:extLst>
              </a:tr>
              <a:tr h="479728">
                <a:tc vMerge="1">
                  <a:txBody>
                    <a:bodyPr/>
                    <a:lstStyle/>
                    <a:p>
                      <a:endParaRPr lang="en-AU" sz="1200" dirty="0"/>
                    </a:p>
                  </a:txBody>
                  <a:tcPr/>
                </a:tc>
                <a:tc>
                  <a:txBody>
                    <a:bodyPr/>
                    <a:lstStyle/>
                    <a:p>
                      <a:r>
                        <a:rPr lang="en-AU" sz="1200" dirty="0"/>
                        <a:t>Quarantine</a:t>
                      </a:r>
                    </a:p>
                  </a:txBody>
                  <a:tcPr/>
                </a:tc>
                <a:tc>
                  <a:txBody>
                    <a:bodyPr/>
                    <a:lstStyle/>
                    <a:p>
                      <a:r>
                        <a:rPr lang="en-AU" sz="1200" dirty="0"/>
                        <a:t>Biosecurity</a:t>
                      </a:r>
                    </a:p>
                  </a:txBody>
                  <a:tcPr/>
                </a:tc>
                <a:tc>
                  <a:txBody>
                    <a:bodyPr/>
                    <a:lstStyle/>
                    <a:p>
                      <a:r>
                        <a:rPr lang="en-AU" sz="1200" dirty="0"/>
                        <a:t>Immunisation – herd immunity</a:t>
                      </a:r>
                    </a:p>
                  </a:txBody>
                  <a:tcPr/>
                </a:tc>
                <a:tc>
                  <a:txBody>
                    <a:bodyPr/>
                    <a:lstStyle/>
                    <a:p>
                      <a:r>
                        <a:rPr lang="en-AU" sz="1200" dirty="0"/>
                        <a:t>Disruption of life cycle</a:t>
                      </a:r>
                    </a:p>
                  </a:txBody>
                  <a:tcPr/>
                </a:tc>
                <a:tc>
                  <a:txBody>
                    <a:bodyPr/>
                    <a:lstStyle/>
                    <a:p>
                      <a:r>
                        <a:rPr lang="en-AU" sz="1200" dirty="0"/>
                        <a:t>Medications (antibiotics &amp; antivirals)</a:t>
                      </a:r>
                    </a:p>
                  </a:txBody>
                  <a:tcPr/>
                </a:tc>
                <a:extLst>
                  <a:ext uri="{0D108BD9-81ED-4DB2-BD59-A6C34878D82A}">
                    <a16:rowId xmlns:a16="http://schemas.microsoft.com/office/drawing/2014/main" val="3168863839"/>
                  </a:ext>
                </a:extLst>
              </a:tr>
              <a:tr h="1095441">
                <a:tc>
                  <a:txBody>
                    <a:bodyPr/>
                    <a:lstStyle/>
                    <a:p>
                      <a:endParaRPr lang="en-AU" sz="120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a:p>
                  </a:txBody>
                  <a:tcPr/>
                </a:tc>
                <a:tc>
                  <a:txBody>
                    <a:bodyPr/>
                    <a:lstStyle/>
                    <a:p>
                      <a:endParaRPr lang="en-AU" sz="1200"/>
                    </a:p>
                  </a:txBody>
                  <a:tcPr/>
                </a:tc>
                <a:extLst>
                  <a:ext uri="{0D108BD9-81ED-4DB2-BD59-A6C34878D82A}">
                    <a16:rowId xmlns:a16="http://schemas.microsoft.com/office/drawing/2014/main" val="173044050"/>
                  </a:ext>
                </a:extLst>
              </a:tr>
              <a:tr h="1095441">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val="3944563398"/>
                  </a:ext>
                </a:extLst>
              </a:tr>
              <a:tr h="1095441">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val="2829542442"/>
                  </a:ext>
                </a:extLst>
              </a:tr>
              <a:tr h="1095441">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extLst>
                  <a:ext uri="{0D108BD9-81ED-4DB2-BD59-A6C34878D82A}">
                    <a16:rowId xmlns:a16="http://schemas.microsoft.com/office/drawing/2014/main" val="2787450879"/>
                  </a:ext>
                </a:extLst>
              </a:tr>
              <a:tr h="1095441">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extLst>
                  <a:ext uri="{0D108BD9-81ED-4DB2-BD59-A6C34878D82A}">
                    <a16:rowId xmlns:a16="http://schemas.microsoft.com/office/drawing/2014/main" val="3628832462"/>
                  </a:ext>
                </a:extLst>
              </a:tr>
              <a:tr h="1095441">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extLst>
                  <a:ext uri="{0D108BD9-81ED-4DB2-BD59-A6C34878D82A}">
                    <a16:rowId xmlns:a16="http://schemas.microsoft.com/office/drawing/2014/main" val="1438998753"/>
                  </a:ext>
                </a:extLst>
              </a:tr>
              <a:tr h="1095441">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val="522212173"/>
                  </a:ext>
                </a:extLst>
              </a:tr>
            </a:tbl>
          </a:graphicData>
        </a:graphic>
      </p:graphicFrame>
    </p:spTree>
    <p:extLst>
      <p:ext uri="{BB962C8B-B14F-4D97-AF65-F5344CB8AC3E}">
        <p14:creationId xmlns:p14="http://schemas.microsoft.com/office/powerpoint/2010/main" val="91136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A58C29-7338-214B-833D-9CE9416A90A0}"/>
              </a:ext>
            </a:extLst>
          </p:cNvPr>
          <p:cNvSpPr txBox="1">
            <a:spLocks/>
          </p:cNvSpPr>
          <p:nvPr/>
        </p:nvSpPr>
        <p:spPr>
          <a:xfrm>
            <a:off x="-381103" y="-184276"/>
            <a:ext cx="4263213" cy="1928294"/>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sz="1551"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Practice Exam Questions</a:t>
            </a:r>
            <a:r>
              <a:rPr lang="en-AU" sz="1551" b="1" dirty="0">
                <a:latin typeface="Calibri" panose="020F0502020204030204" pitchFamily="34" charset="0"/>
                <a:ea typeface="Calibri" panose="020F0502020204030204" pitchFamily="34" charset="0"/>
                <a:cs typeface="Times New Roman" panose="02020603050405020304" pitchFamily="18" charset="0"/>
              </a:rPr>
              <a:t> </a:t>
            </a:r>
            <a:r>
              <a:rPr lang="en-AU" sz="1551" b="1" dirty="0"/>
              <a:t> </a:t>
            </a:r>
          </a:p>
          <a:p>
            <a:pPr algn="ctr"/>
            <a:endParaRPr lang="en-AU" sz="1551" b="1" kern="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31F19A7-5C28-DD41-B2A7-A8AC218D0189}"/>
              </a:ext>
            </a:extLst>
          </p:cNvPr>
          <p:cNvPicPr/>
          <p:nvPr/>
        </p:nvPicPr>
        <p:blipFill rotWithShape="1">
          <a:blip r:embed="rId2">
            <a:extLst>
              <a:ext uri="{28A0092B-C50C-407E-A947-70E740481C1C}">
                <a14:useLocalDpi xmlns:a14="http://schemas.microsoft.com/office/drawing/2010/main" val="0"/>
              </a:ext>
            </a:extLst>
          </a:blip>
          <a:srcRect t="56331" b="36965"/>
          <a:stretch/>
        </p:blipFill>
        <p:spPr>
          <a:xfrm>
            <a:off x="340889" y="999067"/>
            <a:ext cx="5583555" cy="457200"/>
          </a:xfrm>
          <a:prstGeom prst="rect">
            <a:avLst/>
          </a:prstGeom>
        </p:spPr>
      </p:pic>
      <p:pic>
        <p:nvPicPr>
          <p:cNvPr id="6" name="Picture 5">
            <a:extLst>
              <a:ext uri="{FF2B5EF4-FFF2-40B4-BE49-F238E27FC236}">
                <a16:creationId xmlns:a16="http://schemas.microsoft.com/office/drawing/2014/main" id="{7709868F-8914-634C-9AB2-E8C3E0B5BCB8}"/>
              </a:ext>
            </a:extLst>
          </p:cNvPr>
          <p:cNvPicPr/>
          <p:nvPr/>
        </p:nvPicPr>
        <p:blipFill rotWithShape="1">
          <a:blip r:embed="rId3" cstate="print">
            <a:extLst>
              <a:ext uri="{28A0092B-C50C-407E-A947-70E740481C1C}">
                <a14:useLocalDpi xmlns:a14="http://schemas.microsoft.com/office/drawing/2010/main" val="0"/>
              </a:ext>
            </a:extLst>
          </a:blip>
          <a:srcRect t="3173" b="89951"/>
          <a:stretch/>
        </p:blipFill>
        <p:spPr bwMode="auto">
          <a:xfrm>
            <a:off x="6729201" y="965085"/>
            <a:ext cx="5731510" cy="491067"/>
          </a:xfrm>
          <a:prstGeom prst="rect">
            <a:avLst/>
          </a:prstGeom>
          <a:noFill/>
          <a:ln>
            <a:noFill/>
          </a:ln>
        </p:spPr>
      </p:pic>
      <p:pic>
        <p:nvPicPr>
          <p:cNvPr id="7" name="Picture 6">
            <a:extLst>
              <a:ext uri="{FF2B5EF4-FFF2-40B4-BE49-F238E27FC236}">
                <a16:creationId xmlns:a16="http://schemas.microsoft.com/office/drawing/2014/main" id="{D39B5459-FC19-3F40-8E65-CF846965C548}"/>
              </a:ext>
            </a:extLst>
          </p:cNvPr>
          <p:cNvPicPr/>
          <p:nvPr/>
        </p:nvPicPr>
        <p:blipFill rotWithShape="1">
          <a:blip r:embed="rId4">
            <a:extLst>
              <a:ext uri="{28A0092B-C50C-407E-A947-70E740481C1C}">
                <a14:useLocalDpi xmlns:a14="http://schemas.microsoft.com/office/drawing/2010/main" val="0"/>
              </a:ext>
            </a:extLst>
          </a:blip>
          <a:srcRect t="2715" b="93972"/>
          <a:stretch/>
        </p:blipFill>
        <p:spPr bwMode="auto">
          <a:xfrm>
            <a:off x="340889" y="5672667"/>
            <a:ext cx="5731510" cy="269875"/>
          </a:xfrm>
          <a:prstGeom prst="rect">
            <a:avLst/>
          </a:prstGeom>
          <a:noFill/>
          <a:ln>
            <a:noFill/>
          </a:ln>
        </p:spPr>
      </p:pic>
    </p:spTree>
    <p:extLst>
      <p:ext uri="{BB962C8B-B14F-4D97-AF65-F5344CB8AC3E}">
        <p14:creationId xmlns:p14="http://schemas.microsoft.com/office/powerpoint/2010/main" val="400103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00AA9-A38D-5A49-B9CE-BF99B93C8B67}"/>
              </a:ext>
            </a:extLst>
          </p:cNvPr>
          <p:cNvPicPr/>
          <p:nvPr/>
        </p:nvPicPr>
        <p:blipFill rotWithShape="1">
          <a:blip r:embed="rId2">
            <a:extLst>
              <a:ext uri="{28A0092B-C50C-407E-A947-70E740481C1C}">
                <a14:useLocalDpi xmlns:a14="http://schemas.microsoft.com/office/drawing/2010/main" val="0"/>
              </a:ext>
            </a:extLst>
          </a:blip>
          <a:srcRect t="3168" b="90864"/>
          <a:stretch/>
        </p:blipFill>
        <p:spPr bwMode="auto">
          <a:xfrm>
            <a:off x="537845" y="609600"/>
            <a:ext cx="5731510" cy="389467"/>
          </a:xfrm>
          <a:prstGeom prst="rect">
            <a:avLst/>
          </a:prstGeom>
          <a:noFill/>
          <a:ln>
            <a:noFill/>
          </a:ln>
        </p:spPr>
      </p:pic>
      <p:pic>
        <p:nvPicPr>
          <p:cNvPr id="5" name="Picture 4">
            <a:extLst>
              <a:ext uri="{FF2B5EF4-FFF2-40B4-BE49-F238E27FC236}">
                <a16:creationId xmlns:a16="http://schemas.microsoft.com/office/drawing/2014/main" id="{F23EBE43-39F3-4C4E-B77E-55D806322CD7}"/>
              </a:ext>
            </a:extLst>
          </p:cNvPr>
          <p:cNvPicPr/>
          <p:nvPr/>
        </p:nvPicPr>
        <p:blipFill rotWithShape="1">
          <a:blip r:embed="rId3" cstate="print">
            <a:extLst>
              <a:ext uri="{28A0092B-C50C-407E-A947-70E740481C1C}">
                <a14:useLocalDpi xmlns:a14="http://schemas.microsoft.com/office/drawing/2010/main" val="0"/>
              </a:ext>
            </a:extLst>
          </a:blip>
          <a:srcRect t="4469" b="90391"/>
          <a:stretch/>
        </p:blipFill>
        <p:spPr bwMode="auto">
          <a:xfrm>
            <a:off x="6769312" y="660399"/>
            <a:ext cx="5731510" cy="389467"/>
          </a:xfrm>
          <a:prstGeom prst="rect">
            <a:avLst/>
          </a:prstGeom>
          <a:noFill/>
          <a:ln>
            <a:noFill/>
          </a:ln>
        </p:spPr>
      </p:pic>
      <p:pic>
        <p:nvPicPr>
          <p:cNvPr id="6" name="Picture 5">
            <a:extLst>
              <a:ext uri="{FF2B5EF4-FFF2-40B4-BE49-F238E27FC236}">
                <a16:creationId xmlns:a16="http://schemas.microsoft.com/office/drawing/2014/main" id="{A6CBD599-EFB5-6F42-9062-9A47AA70E4E5}"/>
              </a:ext>
            </a:extLst>
          </p:cNvPr>
          <p:cNvPicPr/>
          <p:nvPr/>
        </p:nvPicPr>
        <p:blipFill rotWithShape="1">
          <a:blip r:embed="rId4" cstate="print">
            <a:extLst>
              <a:ext uri="{28A0092B-C50C-407E-A947-70E740481C1C}">
                <a14:useLocalDpi xmlns:a14="http://schemas.microsoft.com/office/drawing/2010/main" val="0"/>
              </a:ext>
            </a:extLst>
          </a:blip>
          <a:srcRect t="39693" b="55353"/>
          <a:stretch/>
        </p:blipFill>
        <p:spPr bwMode="auto">
          <a:xfrm>
            <a:off x="838623" y="4809067"/>
            <a:ext cx="5731510" cy="389467"/>
          </a:xfrm>
          <a:prstGeom prst="rect">
            <a:avLst/>
          </a:prstGeom>
          <a:noFill/>
          <a:ln>
            <a:noFill/>
          </a:ln>
        </p:spPr>
      </p:pic>
    </p:spTree>
    <p:extLst>
      <p:ext uri="{BB962C8B-B14F-4D97-AF65-F5344CB8AC3E}">
        <p14:creationId xmlns:p14="http://schemas.microsoft.com/office/powerpoint/2010/main" val="67577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24D53-745F-5246-9514-419BB40794AC}"/>
              </a:ext>
            </a:extLst>
          </p:cNvPr>
          <p:cNvPicPr/>
          <p:nvPr/>
        </p:nvPicPr>
        <p:blipFill rotWithShape="1">
          <a:blip r:embed="rId2" cstate="print">
            <a:extLst>
              <a:ext uri="{28A0092B-C50C-407E-A947-70E740481C1C}">
                <a14:useLocalDpi xmlns:a14="http://schemas.microsoft.com/office/drawing/2010/main" val="0"/>
              </a:ext>
            </a:extLst>
          </a:blip>
          <a:srcRect t="4928" b="84042"/>
          <a:stretch/>
        </p:blipFill>
        <p:spPr bwMode="auto">
          <a:xfrm>
            <a:off x="317711" y="508000"/>
            <a:ext cx="5731510" cy="491068"/>
          </a:xfrm>
          <a:prstGeom prst="rect">
            <a:avLst/>
          </a:prstGeom>
          <a:noFill/>
          <a:ln>
            <a:noFill/>
          </a:ln>
        </p:spPr>
      </p:pic>
    </p:spTree>
    <p:extLst>
      <p:ext uri="{BB962C8B-B14F-4D97-AF65-F5344CB8AC3E}">
        <p14:creationId xmlns:p14="http://schemas.microsoft.com/office/powerpoint/2010/main" val="146642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a:extLst>
              <a:ext uri="{FF2B5EF4-FFF2-40B4-BE49-F238E27FC236}">
                <a16:creationId xmlns:a16="http://schemas.microsoft.com/office/drawing/2014/main" id="{C588BACD-B30B-364E-8996-7DBE1C9AC7CA}"/>
              </a:ext>
            </a:extLst>
          </p:cNvPr>
          <p:cNvSpPr txBox="1"/>
          <p:nvPr/>
        </p:nvSpPr>
        <p:spPr>
          <a:xfrm>
            <a:off x="164842" y="210498"/>
            <a:ext cx="8767986" cy="390185"/>
          </a:xfrm>
          <a:prstGeom prst="rect">
            <a:avLst/>
          </a:prstGeom>
          <a:noFill/>
          <a:ln>
            <a:noFill/>
          </a:ln>
        </p:spPr>
        <p:txBody>
          <a:bodyPr rot="0" spcFirstLastPara="0" vert="horz" wrap="square" lIns="118169" tIns="59084" rIns="118169" bIns="59084" numCol="1" spcCol="0" rtlCol="0" fromWordArt="0" anchor="t" anchorCtr="0" forceAA="0" compatLnSpc="1">
            <a:prstTxWarp prst="textNoShape">
              <a:avLst/>
            </a:prstTxWarp>
            <a:noAutofit/>
          </a:bodyPr>
          <a:lstStyle/>
          <a:p>
            <a:pPr algn="ctr"/>
            <a:r>
              <a:rPr lang="en-AU" sz="3877" b="1" dirty="0">
                <a:ln w="10160" cap="flat" cmpd="sng" algn="ctr">
                  <a:solidFill>
                    <a:srgbClr val="5B9BD5"/>
                  </a:solidFill>
                  <a:prstDash val="solid"/>
                  <a:round/>
                </a:ln>
                <a:noFill/>
                <a:effectLst>
                  <a:outerShdw blurRad="38100" dist="22860" dir="5400000" algn="tl">
                    <a:srgbClr val="000000">
                      <a:alpha val="30000"/>
                    </a:srgbClr>
                  </a:outerShdw>
                </a:effectLst>
                <a:latin typeface="Elephant Pro" pitchFamily="2" charset="0"/>
                <a:ea typeface="Calibri" panose="020F0502020204030204" pitchFamily="34" charset="0"/>
                <a:cs typeface="Times New Roman" panose="02020603050405020304" pitchFamily="18" charset="0"/>
              </a:rPr>
              <a:t>Controlling the Spread of Disease</a:t>
            </a:r>
            <a:endParaRPr lang="en-AU" sz="3877"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D133BD5F-D29E-1D4B-A1E0-741FEF5A1E26}"/>
              </a:ext>
            </a:extLst>
          </p:cNvPr>
          <p:cNvSpPr>
            <a:spLocks noGrp="1" noChangeArrowheads="1"/>
          </p:cNvSpPr>
          <p:nvPr>
            <p:ph type="title"/>
          </p:nvPr>
        </p:nvSpPr>
        <p:spPr>
          <a:xfrm>
            <a:off x="733463" y="5627224"/>
            <a:ext cx="2396231" cy="886265"/>
          </a:xfrm>
        </p:spPr>
        <p:txBody>
          <a:bodyPr>
            <a:noAutofit/>
          </a:bodyPr>
          <a:lstStyle/>
          <a:p>
            <a:pPr algn="ctr">
              <a:lnSpc>
                <a:spcPct val="100000"/>
              </a:lnSpc>
              <a:defRPr/>
            </a:pPr>
            <a:r>
              <a:rPr lang="en-AU" sz="1551" b="1" dirty="0">
                <a:latin typeface="+mn-lt"/>
              </a:rPr>
              <a:t/>
            </a:r>
            <a:br>
              <a:rPr lang="en-AU" sz="1551" b="1" dirty="0">
                <a:latin typeface="+mn-lt"/>
              </a:rPr>
            </a:br>
            <a:r>
              <a:rPr lang="en-AU" sz="1551" dirty="0">
                <a:latin typeface="Calibri" panose="020F0502020204030204" pitchFamily="34" charset="0"/>
                <a:ea typeface="Calibri" panose="020F0502020204030204" pitchFamily="34" charset="0"/>
                <a:cs typeface="Times New Roman" panose="02020603050405020304" pitchFamily="18" charset="0"/>
              </a:rPr>
              <a:t/>
            </a:r>
            <a:br>
              <a:rPr lang="en-AU" sz="1551" dirty="0">
                <a:latin typeface="Calibri" panose="020F0502020204030204" pitchFamily="34" charset="0"/>
                <a:ea typeface="Calibri" panose="020F0502020204030204" pitchFamily="34" charset="0"/>
                <a:cs typeface="Times New Roman" panose="02020603050405020304" pitchFamily="18" charset="0"/>
              </a:rPr>
            </a:br>
            <a:endParaRPr lang="en-AU" altLang="en-US" sz="1551" b="1" dirty="0"/>
          </a:p>
        </p:txBody>
      </p:sp>
      <p:sp>
        <p:nvSpPr>
          <p:cNvPr id="17" name="Title 1">
            <a:extLst>
              <a:ext uri="{FF2B5EF4-FFF2-40B4-BE49-F238E27FC236}">
                <a16:creationId xmlns:a16="http://schemas.microsoft.com/office/drawing/2014/main" id="{0CC9CBD5-E3F1-3242-B05A-F70A27FCB0EE}"/>
              </a:ext>
            </a:extLst>
          </p:cNvPr>
          <p:cNvSpPr txBox="1">
            <a:spLocks noChangeArrowheads="1"/>
          </p:cNvSpPr>
          <p:nvPr/>
        </p:nvSpPr>
        <p:spPr>
          <a:xfrm>
            <a:off x="304800" y="1218863"/>
            <a:ext cx="12098372" cy="886265"/>
          </a:xfrm>
          <a:prstGeom prst="rect">
            <a:avLst/>
          </a:prstGeom>
        </p:spPr>
        <p:txBody>
          <a:bodyPr vert="horz" lIns="118169" tIns="59084" rIns="118169" bIns="59084" rtlCol="0" anchor="ctr">
            <a:noAutofit/>
          </a:bodyPr>
          <a:lstStyle>
            <a:lvl1pPr algn="l" defTabSz="914400" rtl="0" eaLnBrk="0" fontAlgn="base" latinLnBrk="0" hangingPunct="0">
              <a:lnSpc>
                <a:spcPts val="2400"/>
              </a:lnSpc>
              <a:spcBef>
                <a:spcPct val="0"/>
              </a:spcBef>
              <a:spcAft>
                <a:spcPct val="0"/>
              </a:spcAft>
              <a:buNone/>
              <a:defRPr sz="2200" kern="1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sz="1200" b="1" kern="0" dirty="0">
                <a:solidFill>
                  <a:schemeClr val="tx1"/>
                </a:solidFill>
                <a:latin typeface="Calibri" panose="020F0502020204030204" pitchFamily="34" charset="0"/>
                <a:ea typeface="Calibri" panose="020F0502020204030204" pitchFamily="34" charset="0"/>
                <a:cs typeface="Times New Roman" panose="02020603050405020304" pitchFamily="18" charset="0"/>
              </a:rPr>
              <a:t>Define the terms novel and emerging diseases and state how the World Health Organisation (WHO) helps to evaluate  risk of the spread of emerging diseases</a:t>
            </a:r>
            <a:r>
              <a:rPr lang="en-AU" sz="1551"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
            </a:r>
            <a:br>
              <a:rPr lang="en-AU" sz="1551"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br>
            <a:r>
              <a:rPr lang="en-AU" sz="1551" dirty="0"/>
              <a:t/>
            </a:r>
            <a:br>
              <a:rPr lang="en-AU" sz="1551" dirty="0"/>
            </a:br>
            <a:r>
              <a:rPr lang="en-AU" sz="1551" dirty="0">
                <a:latin typeface="Calibri" panose="020F0502020204030204" pitchFamily="34" charset="0"/>
                <a:ea typeface="Calibri" panose="020F0502020204030204" pitchFamily="34" charset="0"/>
                <a:cs typeface="Times New Roman" panose="02020603050405020304" pitchFamily="18" charset="0"/>
              </a:rPr>
              <a:t/>
            </a:r>
            <a:br>
              <a:rPr lang="en-AU" sz="1551" dirty="0">
                <a:latin typeface="Calibri" panose="020F0502020204030204" pitchFamily="34" charset="0"/>
                <a:ea typeface="Calibri" panose="020F0502020204030204" pitchFamily="34" charset="0"/>
                <a:cs typeface="Times New Roman" panose="02020603050405020304" pitchFamily="18" charset="0"/>
              </a:rPr>
            </a:br>
            <a:endParaRPr lang="en-AU" altLang="en-US" sz="1551" b="1" dirty="0"/>
          </a:p>
        </p:txBody>
      </p:sp>
      <p:graphicFrame>
        <p:nvGraphicFramePr>
          <p:cNvPr id="2" name="Table 3">
            <a:extLst>
              <a:ext uri="{FF2B5EF4-FFF2-40B4-BE49-F238E27FC236}">
                <a16:creationId xmlns:a16="http://schemas.microsoft.com/office/drawing/2014/main" id="{03323B58-767D-A74C-ABD9-94732EC44F4F}"/>
              </a:ext>
            </a:extLst>
          </p:cNvPr>
          <p:cNvGraphicFramePr>
            <a:graphicFrameLocks noGrp="1"/>
          </p:cNvGraphicFramePr>
          <p:nvPr>
            <p:extLst>
              <p:ext uri="{D42A27DB-BD31-4B8C-83A1-F6EECF244321}">
                <p14:modId xmlns:p14="http://schemas.microsoft.com/office/powerpoint/2010/main" val="3509026691"/>
              </p:ext>
            </p:extLst>
          </p:nvPr>
        </p:nvGraphicFramePr>
        <p:xfrm>
          <a:off x="351614" y="1743703"/>
          <a:ext cx="12098372" cy="2962840"/>
        </p:xfrm>
        <a:graphic>
          <a:graphicData uri="http://schemas.openxmlformats.org/drawingml/2006/table">
            <a:tbl>
              <a:tblPr firstRow="1" bandRow="1">
                <a:tableStyleId>{5940675A-B579-460E-94D1-54222C63F5DA}</a:tableStyleId>
              </a:tblPr>
              <a:tblGrid>
                <a:gridCol w="1575037">
                  <a:extLst>
                    <a:ext uri="{9D8B030D-6E8A-4147-A177-3AD203B41FA5}">
                      <a16:colId xmlns:a16="http://schemas.microsoft.com/office/drawing/2014/main" val="3204488326"/>
                    </a:ext>
                  </a:extLst>
                </a:gridCol>
                <a:gridCol w="10523335">
                  <a:extLst>
                    <a:ext uri="{9D8B030D-6E8A-4147-A177-3AD203B41FA5}">
                      <a16:colId xmlns:a16="http://schemas.microsoft.com/office/drawing/2014/main" val="3931319880"/>
                    </a:ext>
                  </a:extLst>
                </a:gridCol>
              </a:tblGrid>
              <a:tr h="370840">
                <a:tc>
                  <a:txBody>
                    <a:bodyPr/>
                    <a:lstStyle/>
                    <a:p>
                      <a:r>
                        <a:rPr lang="en-US" sz="1200" dirty="0"/>
                        <a:t>Term</a:t>
                      </a:r>
                    </a:p>
                  </a:txBody>
                  <a:tcPr/>
                </a:tc>
                <a:tc>
                  <a:txBody>
                    <a:bodyPr/>
                    <a:lstStyle/>
                    <a:p>
                      <a:r>
                        <a:rPr lang="en-US" sz="1200" dirty="0"/>
                        <a:t>Definition</a:t>
                      </a:r>
                    </a:p>
                  </a:txBody>
                  <a:tcPr/>
                </a:tc>
                <a:extLst>
                  <a:ext uri="{0D108BD9-81ED-4DB2-BD59-A6C34878D82A}">
                    <a16:rowId xmlns:a16="http://schemas.microsoft.com/office/drawing/2014/main" val="1043456207"/>
                  </a:ext>
                </a:extLst>
              </a:tr>
              <a:tr h="1296000">
                <a:tc>
                  <a:txBody>
                    <a:bodyPr/>
                    <a:lstStyle/>
                    <a:p>
                      <a:r>
                        <a:rPr lang="en-US" sz="1200" dirty="0"/>
                        <a:t>Novel Disease</a:t>
                      </a:r>
                    </a:p>
                  </a:txBody>
                  <a:tcPr/>
                </a:tc>
                <a:tc>
                  <a:txBody>
                    <a:bodyPr/>
                    <a:lstStyle/>
                    <a:p>
                      <a:endParaRPr lang="en-US" sz="1200"/>
                    </a:p>
                  </a:txBody>
                  <a:tcPr/>
                </a:tc>
                <a:extLst>
                  <a:ext uri="{0D108BD9-81ED-4DB2-BD59-A6C34878D82A}">
                    <a16:rowId xmlns:a16="http://schemas.microsoft.com/office/drawing/2014/main" val="1129693952"/>
                  </a:ext>
                </a:extLst>
              </a:tr>
              <a:tr h="1296000">
                <a:tc>
                  <a:txBody>
                    <a:bodyPr/>
                    <a:lstStyle/>
                    <a:p>
                      <a:r>
                        <a:rPr lang="en-US" sz="1200" dirty="0"/>
                        <a:t>Emerging Diseases</a:t>
                      </a:r>
                    </a:p>
                  </a:txBody>
                  <a:tcPr/>
                </a:tc>
                <a:tc>
                  <a:txBody>
                    <a:bodyPr/>
                    <a:lstStyle/>
                    <a:p>
                      <a:endParaRPr lang="en-US" sz="1200" dirty="0"/>
                    </a:p>
                  </a:txBody>
                  <a:tcPr/>
                </a:tc>
                <a:extLst>
                  <a:ext uri="{0D108BD9-81ED-4DB2-BD59-A6C34878D82A}">
                    <a16:rowId xmlns:a16="http://schemas.microsoft.com/office/drawing/2014/main" val="3776925423"/>
                  </a:ext>
                </a:extLst>
              </a:tr>
            </a:tbl>
          </a:graphicData>
        </a:graphic>
      </p:graphicFrame>
      <p:sp>
        <p:nvSpPr>
          <p:cNvPr id="25" name="Rectangle 1">
            <a:extLst>
              <a:ext uri="{FF2B5EF4-FFF2-40B4-BE49-F238E27FC236}">
                <a16:creationId xmlns:a16="http://schemas.microsoft.com/office/drawing/2014/main" id="{4A843F29-07C3-4C4E-BCEF-62BEE876881B}"/>
              </a:ext>
            </a:extLst>
          </p:cNvPr>
          <p:cNvSpPr>
            <a:spLocks noChangeArrowheads="1"/>
          </p:cNvSpPr>
          <p:nvPr/>
        </p:nvSpPr>
        <p:spPr bwMode="auto">
          <a:xfrm>
            <a:off x="351614" y="4807574"/>
            <a:ext cx="9424364" cy="1384995"/>
          </a:xfrm>
          <a:prstGeom prst="rect">
            <a:avLst/>
          </a:prstGeom>
          <a:noFill/>
          <a:ln>
            <a:noFill/>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7200">
              <a:defRPr/>
            </a:pPr>
            <a:r>
              <a:rPr lang="en-AU" altLang="en-US" sz="1200" dirty="0"/>
              <a:t>Read page 470 of Biology WA ATAR Units 3 &amp; 4 and answer the following:</a:t>
            </a:r>
          </a:p>
          <a:p>
            <a:pPr defTabSz="457200">
              <a:defRPr/>
            </a:pPr>
            <a:endParaRPr lang="en-AU" altLang="en-US" sz="1200" dirty="0"/>
          </a:p>
          <a:p>
            <a:pPr marL="457200" indent="-457200" defTabSz="457200">
              <a:buAutoNum type="arabicPeriod"/>
              <a:defRPr/>
            </a:pPr>
            <a:r>
              <a:rPr lang="en-AU" altLang="en-US" sz="1200" dirty="0"/>
              <a:t>State the 3 categories of Emerging diseases</a:t>
            </a:r>
          </a:p>
          <a:p>
            <a:pPr marL="457200" indent="-457200" defTabSz="457200">
              <a:buAutoNum type="arabicPeriod"/>
              <a:defRPr/>
            </a:pPr>
            <a:r>
              <a:rPr lang="en-AU" altLang="en-US" sz="1200" dirty="0"/>
              <a:t>Examples of emerging diseases</a:t>
            </a:r>
          </a:p>
          <a:p>
            <a:pPr marL="457200" indent="-457200" defTabSz="457200">
              <a:buAutoNum type="arabicPeriod"/>
              <a:defRPr/>
            </a:pPr>
            <a:r>
              <a:rPr lang="en-AU" altLang="en-US" sz="1200" dirty="0"/>
              <a:t>Why is the WHO and why is it necessary in preventing/minimising the spread of emerging diseases</a:t>
            </a:r>
          </a:p>
          <a:p>
            <a:pPr marL="457200" indent="-457200" defTabSz="457200">
              <a:buFontTx/>
              <a:buAutoNum type="arabicPeriod"/>
              <a:defRPr/>
            </a:pPr>
            <a:r>
              <a:rPr lang="en-AU" altLang="en-US" sz="1200" dirty="0"/>
              <a:t>How does the WHO combat the spread of disease</a:t>
            </a:r>
            <a:endParaRPr lang="en-AU" altLang="en-US" sz="1200" dirty="0">
              <a:solidFill>
                <a:srgbClr val="FF0000"/>
              </a:solidFill>
            </a:endParaRPr>
          </a:p>
          <a:p>
            <a:pPr marL="457200" indent="-457200" defTabSz="457200">
              <a:buAutoNum type="arabicPeriod"/>
              <a:defRPr/>
            </a:pPr>
            <a:endParaRPr lang="en-AU" altLang="en-US" sz="1200" dirty="0">
              <a:solidFill>
                <a:prstClr val="black"/>
              </a:solidFill>
            </a:endParaRPr>
          </a:p>
        </p:txBody>
      </p:sp>
    </p:spTree>
    <p:extLst>
      <p:ext uri="{BB962C8B-B14F-4D97-AF65-F5344CB8AC3E}">
        <p14:creationId xmlns:p14="http://schemas.microsoft.com/office/powerpoint/2010/main" val="125221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8887B9-C1CD-C143-98EB-3E5BE56AE388}"/>
              </a:ext>
            </a:extLst>
          </p:cNvPr>
          <p:cNvSpPr txBox="1">
            <a:spLocks noChangeArrowheads="1"/>
          </p:cNvSpPr>
          <p:nvPr/>
        </p:nvSpPr>
        <p:spPr>
          <a:xfrm>
            <a:off x="293322" y="304011"/>
            <a:ext cx="11929544" cy="886265"/>
          </a:xfrm>
          <a:prstGeom prst="rect">
            <a:avLst/>
          </a:prstGeom>
        </p:spPr>
        <p:txBody>
          <a:bodyPr vert="horz" lIns="118169" tIns="59084" rIns="118169" bIns="59084" rtlCol="0" anchor="ctr">
            <a:noAutofit/>
          </a:bodyPr>
          <a:lstStyle>
            <a:lvl1pPr algn="l" defTabSz="914400" rtl="0" eaLnBrk="0" fontAlgn="base" latinLnBrk="0" hangingPunct="0">
              <a:lnSpc>
                <a:spcPts val="2400"/>
              </a:lnSpc>
              <a:spcBef>
                <a:spcPct val="0"/>
              </a:spcBef>
              <a:spcAft>
                <a:spcPct val="0"/>
              </a:spcAft>
              <a:buNone/>
              <a:defRPr sz="2200" kern="1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GB" altLang="en-US" sz="1200" b="1" dirty="0">
                <a:solidFill>
                  <a:schemeClr val="tx1"/>
                </a:solidFill>
                <a:latin typeface="+mn-lt"/>
              </a:rPr>
              <a:t>Explain why an international team is required for managing infectious diseases. Why can’t Australia manage diseases effectively without international communication &amp; cooperation?</a:t>
            </a:r>
          </a:p>
          <a:p>
            <a:pPr>
              <a:lnSpc>
                <a:spcPct val="100000"/>
              </a:lnSpc>
              <a:defRPr/>
            </a:pP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Tree>
    <p:extLst>
      <p:ext uri="{BB962C8B-B14F-4D97-AF65-F5344CB8AC3E}">
        <p14:creationId xmlns:p14="http://schemas.microsoft.com/office/powerpoint/2010/main" val="400660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D74607C-4167-D14E-9161-7EFB5E351B35}"/>
              </a:ext>
            </a:extLst>
          </p:cNvPr>
          <p:cNvSpPr txBox="1">
            <a:spLocks noChangeArrowheads="1"/>
          </p:cNvSpPr>
          <p:nvPr/>
        </p:nvSpPr>
        <p:spPr>
          <a:xfrm>
            <a:off x="293322" y="304011"/>
            <a:ext cx="11929544" cy="886265"/>
          </a:xfrm>
          <a:prstGeom prst="rect">
            <a:avLst/>
          </a:prstGeom>
        </p:spPr>
        <p:txBody>
          <a:bodyPr vert="horz" lIns="118169" tIns="59084" rIns="118169" bIns="59084" rtlCol="0" anchor="ctr">
            <a:noAutofit/>
          </a:bodyPr>
          <a:lstStyle>
            <a:lvl1pPr algn="l" defTabSz="914400" rtl="0" eaLnBrk="0" fontAlgn="base" latinLnBrk="0" hangingPunct="0">
              <a:lnSpc>
                <a:spcPts val="2400"/>
              </a:lnSpc>
              <a:spcBef>
                <a:spcPct val="0"/>
              </a:spcBef>
              <a:spcAft>
                <a:spcPct val="0"/>
              </a:spcAft>
              <a:buNone/>
              <a:defRPr sz="2200" kern="1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GB" altLang="en-US" sz="1200" b="1" dirty="0">
                <a:solidFill>
                  <a:schemeClr val="tx1"/>
                </a:solidFill>
              </a:rPr>
              <a:t>S</a:t>
            </a:r>
            <a:r>
              <a:rPr lang="en-GB" altLang="en-US" sz="1200" b="1" dirty="0">
                <a:solidFill>
                  <a:schemeClr val="tx1"/>
                </a:solidFill>
                <a:latin typeface="+mn-lt"/>
              </a:rPr>
              <a:t>ome epidemics have well-established control measures, yet they remain a threat for many individuals for a variety of reasons. What do you think are some of the reasons for this?</a:t>
            </a:r>
          </a:p>
          <a:p>
            <a:pPr>
              <a:lnSpc>
                <a:spcPct val="100000"/>
              </a:lnSpc>
              <a:defRPr/>
            </a:pP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
        <p:nvSpPr>
          <p:cNvPr id="4" name="Title 1">
            <a:extLst>
              <a:ext uri="{FF2B5EF4-FFF2-40B4-BE49-F238E27FC236}">
                <a16:creationId xmlns:a16="http://schemas.microsoft.com/office/drawing/2014/main" id="{CFB05EEE-052D-A44E-AFC0-F4F39B28A2CC}"/>
              </a:ext>
            </a:extLst>
          </p:cNvPr>
          <p:cNvSpPr txBox="1">
            <a:spLocks noChangeArrowheads="1"/>
          </p:cNvSpPr>
          <p:nvPr/>
        </p:nvSpPr>
        <p:spPr>
          <a:xfrm>
            <a:off x="436028" y="4357467"/>
            <a:ext cx="11929544" cy="886265"/>
          </a:xfrm>
          <a:prstGeom prst="rect">
            <a:avLst/>
          </a:prstGeom>
        </p:spPr>
        <p:txBody>
          <a:bodyPr vert="horz" lIns="118169" tIns="59084" rIns="118169" bIns="59084" rtlCol="0" anchor="ctr">
            <a:noAutofit/>
          </a:bodyPr>
          <a:lstStyle>
            <a:lvl1pPr algn="l" defTabSz="914400" rtl="0" eaLnBrk="0" fontAlgn="base" latinLnBrk="0" hangingPunct="0">
              <a:lnSpc>
                <a:spcPts val="2400"/>
              </a:lnSpc>
              <a:spcBef>
                <a:spcPct val="0"/>
              </a:spcBef>
              <a:spcAft>
                <a:spcPct val="0"/>
              </a:spcAft>
              <a:buNone/>
              <a:defRPr sz="2200" kern="1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sz="1200" b="1" kern="0" dirty="0">
                <a:solidFill>
                  <a:schemeClr val="tx1"/>
                </a:solidFill>
                <a:latin typeface="Calibri" panose="020F0502020204030204" pitchFamily="34" charset="0"/>
                <a:ea typeface="Calibri" panose="020F0502020204030204" pitchFamily="34" charset="0"/>
                <a:cs typeface="Times New Roman" panose="02020603050405020304" pitchFamily="18" charset="0"/>
              </a:rPr>
              <a:t>Define the term epidemiology and state its importance </a:t>
            </a: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spTree>
    <p:extLst>
      <p:ext uri="{BB962C8B-B14F-4D97-AF65-F5344CB8AC3E}">
        <p14:creationId xmlns:p14="http://schemas.microsoft.com/office/powerpoint/2010/main" val="90831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D74607C-4167-D14E-9161-7EFB5E351B35}"/>
              </a:ext>
            </a:extLst>
          </p:cNvPr>
          <p:cNvSpPr txBox="1">
            <a:spLocks noChangeArrowheads="1"/>
          </p:cNvSpPr>
          <p:nvPr/>
        </p:nvSpPr>
        <p:spPr>
          <a:xfrm>
            <a:off x="293322" y="176690"/>
            <a:ext cx="11929544" cy="886265"/>
          </a:xfrm>
          <a:prstGeom prst="rect">
            <a:avLst/>
          </a:prstGeom>
        </p:spPr>
        <p:txBody>
          <a:bodyPr vert="horz" lIns="118169" tIns="59084" rIns="118169" bIns="59084" rtlCol="0" anchor="ctr">
            <a:noAutofit/>
          </a:bodyPr>
          <a:lstStyle>
            <a:lvl1pPr algn="l" defTabSz="914400" rtl="0" eaLnBrk="0" fontAlgn="base" latinLnBrk="0" hangingPunct="0">
              <a:lnSpc>
                <a:spcPts val="2400"/>
              </a:lnSpc>
              <a:spcBef>
                <a:spcPct val="0"/>
              </a:spcBef>
              <a:spcAft>
                <a:spcPct val="0"/>
              </a:spcAft>
              <a:buNone/>
              <a:defRPr sz="2200" kern="1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sz="1200" b="1" kern="0" dirty="0">
                <a:solidFill>
                  <a:schemeClr val="tx1"/>
                </a:solidFill>
                <a:latin typeface="Calibri" panose="020F0502020204030204" pitchFamily="34" charset="0"/>
                <a:ea typeface="Calibri" panose="020F0502020204030204" pitchFamily="34" charset="0"/>
                <a:cs typeface="Times New Roman" panose="02020603050405020304" pitchFamily="18" charset="0"/>
              </a:rPr>
              <a:t>Describe how physical preventative measures can control the spread of disease</a:t>
            </a:r>
            <a:r>
              <a:rPr lang="en-AU" sz="1200" dirty="0">
                <a:latin typeface="Calibri" panose="020F0502020204030204" pitchFamily="34" charset="0"/>
                <a:ea typeface="Calibri" panose="020F0502020204030204" pitchFamily="34" charset="0"/>
                <a:cs typeface="Times New Roman" panose="02020603050405020304" pitchFamily="18" charset="0"/>
              </a:rPr>
              <a:t/>
            </a:r>
            <a:br>
              <a:rPr lang="en-AU" sz="1200" dirty="0">
                <a:latin typeface="Calibri" panose="020F0502020204030204" pitchFamily="34" charset="0"/>
                <a:ea typeface="Calibri" panose="020F0502020204030204" pitchFamily="34" charset="0"/>
                <a:cs typeface="Times New Roman" panose="02020603050405020304" pitchFamily="18" charset="0"/>
              </a:rPr>
            </a:br>
            <a:endParaRPr lang="en-AU" altLang="en-US" sz="1200" b="1" dirty="0"/>
          </a:p>
        </p:txBody>
      </p:sp>
      <p:graphicFrame>
        <p:nvGraphicFramePr>
          <p:cNvPr id="4" name="Table 4">
            <a:extLst>
              <a:ext uri="{FF2B5EF4-FFF2-40B4-BE49-F238E27FC236}">
                <a16:creationId xmlns:a16="http://schemas.microsoft.com/office/drawing/2014/main" id="{C73F1325-4682-B746-9413-79FDAE8DEA53}"/>
              </a:ext>
            </a:extLst>
          </p:cNvPr>
          <p:cNvGraphicFramePr>
            <a:graphicFrameLocks noGrp="1"/>
          </p:cNvGraphicFramePr>
          <p:nvPr>
            <p:ph idx="1"/>
            <p:extLst>
              <p:ext uri="{D42A27DB-BD31-4B8C-83A1-F6EECF244321}">
                <p14:modId xmlns:p14="http://schemas.microsoft.com/office/powerpoint/2010/main" val="2188932147"/>
              </p:ext>
            </p:extLst>
          </p:nvPr>
        </p:nvGraphicFramePr>
        <p:xfrm>
          <a:off x="472798" y="899932"/>
          <a:ext cx="11929544" cy="8460000"/>
        </p:xfrm>
        <a:graphic>
          <a:graphicData uri="http://schemas.openxmlformats.org/drawingml/2006/table">
            <a:tbl>
              <a:tblPr firstRow="1" bandRow="1">
                <a:tableStyleId>{5940675A-B579-460E-94D1-54222C63F5DA}</a:tableStyleId>
              </a:tblPr>
              <a:tblGrid>
                <a:gridCol w="2585065">
                  <a:extLst>
                    <a:ext uri="{9D8B030D-6E8A-4147-A177-3AD203B41FA5}">
                      <a16:colId xmlns:a16="http://schemas.microsoft.com/office/drawing/2014/main" val="1152216115"/>
                    </a:ext>
                  </a:extLst>
                </a:gridCol>
                <a:gridCol w="3963980">
                  <a:extLst>
                    <a:ext uri="{9D8B030D-6E8A-4147-A177-3AD203B41FA5}">
                      <a16:colId xmlns:a16="http://schemas.microsoft.com/office/drawing/2014/main" val="16987679"/>
                    </a:ext>
                  </a:extLst>
                </a:gridCol>
                <a:gridCol w="5380499">
                  <a:extLst>
                    <a:ext uri="{9D8B030D-6E8A-4147-A177-3AD203B41FA5}">
                      <a16:colId xmlns:a16="http://schemas.microsoft.com/office/drawing/2014/main" val="1045139206"/>
                    </a:ext>
                  </a:extLst>
                </a:gridCol>
              </a:tblGrid>
              <a:tr h="540000">
                <a:tc>
                  <a:txBody>
                    <a:bodyPr/>
                    <a:lstStyle/>
                    <a:p>
                      <a:r>
                        <a:rPr lang="en-US" sz="1200" dirty="0"/>
                        <a:t>Type of Physical Preventative measure</a:t>
                      </a:r>
                    </a:p>
                  </a:txBody>
                  <a:tcPr/>
                </a:tc>
                <a:tc>
                  <a:txBody>
                    <a:bodyPr/>
                    <a:lstStyle/>
                    <a:p>
                      <a:r>
                        <a:rPr lang="en-US" sz="1200" dirty="0"/>
                        <a:t>Description</a:t>
                      </a:r>
                    </a:p>
                  </a:txBody>
                  <a:tcPr/>
                </a:tc>
                <a:tc>
                  <a:txBody>
                    <a:bodyPr/>
                    <a:lstStyle/>
                    <a:p>
                      <a:r>
                        <a:rPr lang="en-US" sz="1200" dirty="0"/>
                        <a:t>Example of how the measure could control the spread of a specific disease</a:t>
                      </a:r>
                    </a:p>
                  </a:txBody>
                  <a:tcPr/>
                </a:tc>
                <a:extLst>
                  <a:ext uri="{0D108BD9-81ED-4DB2-BD59-A6C34878D82A}">
                    <a16:rowId xmlns:a16="http://schemas.microsoft.com/office/drawing/2014/main" val="1718871504"/>
                  </a:ext>
                </a:extLst>
              </a:tr>
              <a:tr h="1584000">
                <a:tc>
                  <a:txBody>
                    <a:bodyPr/>
                    <a:lstStyle/>
                    <a:p>
                      <a:r>
                        <a:rPr lang="en-US" sz="1200" dirty="0"/>
                        <a:t>Hand washing</a:t>
                      </a:r>
                    </a:p>
                  </a:txBody>
                  <a:tcPr/>
                </a:tc>
                <a:tc>
                  <a:txBody>
                    <a:bodyPr/>
                    <a:lstStyle/>
                    <a:p>
                      <a:endParaRPr lang="en-US" sz="1200" dirty="0"/>
                    </a:p>
                    <a:p>
                      <a:endParaRPr lang="en-US" sz="1200" dirty="0"/>
                    </a:p>
                  </a:txBody>
                  <a:tcPr/>
                </a:tc>
                <a:tc>
                  <a:txBody>
                    <a:bodyPr/>
                    <a:lstStyle/>
                    <a:p>
                      <a:endParaRPr lang="en-US" sz="1200" dirty="0"/>
                    </a:p>
                  </a:txBody>
                  <a:tcPr/>
                </a:tc>
                <a:extLst>
                  <a:ext uri="{0D108BD9-81ED-4DB2-BD59-A6C34878D82A}">
                    <a16:rowId xmlns:a16="http://schemas.microsoft.com/office/drawing/2014/main" val="522744981"/>
                  </a:ext>
                </a:extLst>
              </a:tr>
              <a:tr h="1584000">
                <a:tc>
                  <a:txBody>
                    <a:bodyPr/>
                    <a:lstStyle/>
                    <a:p>
                      <a:r>
                        <a:rPr lang="en-US" sz="1200" dirty="0"/>
                        <a:t>Use filtered clean water &amp; food</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088921143"/>
                  </a:ext>
                </a:extLst>
              </a:tr>
              <a:tr h="1584000">
                <a:tc>
                  <a:txBody>
                    <a:bodyPr/>
                    <a:lstStyle/>
                    <a:p>
                      <a:r>
                        <a:rPr lang="en-US" sz="1200" dirty="0"/>
                        <a:t>Sanitation</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454005136"/>
                  </a:ext>
                </a:extLst>
              </a:tr>
              <a:tr h="1584000">
                <a:tc>
                  <a:txBody>
                    <a:bodyPr/>
                    <a:lstStyle/>
                    <a:p>
                      <a:r>
                        <a:rPr lang="en-US" sz="1200" dirty="0"/>
                        <a:t>Sneeze &amp; cough into elbow</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956319680"/>
                  </a:ext>
                </a:extLst>
              </a:tr>
              <a:tr h="1584000">
                <a:tc>
                  <a:txBody>
                    <a:bodyPr/>
                    <a:lstStyle/>
                    <a:p>
                      <a:r>
                        <a:rPr lang="en-US" sz="1200" dirty="0"/>
                        <a:t>Barriers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240260728"/>
                  </a:ext>
                </a:extLst>
              </a:tr>
            </a:tbl>
          </a:graphicData>
        </a:graphic>
      </p:graphicFrame>
    </p:spTree>
    <p:extLst>
      <p:ext uri="{BB962C8B-B14F-4D97-AF65-F5344CB8AC3E}">
        <p14:creationId xmlns:p14="http://schemas.microsoft.com/office/powerpoint/2010/main" val="159214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ECE6EE1-816B-1840-B247-1703FE05DDA4}"/>
              </a:ext>
            </a:extLst>
          </p:cNvPr>
          <p:cNvSpPr txBox="1">
            <a:spLocks/>
          </p:cNvSpPr>
          <p:nvPr/>
        </p:nvSpPr>
        <p:spPr>
          <a:xfrm>
            <a:off x="226126" y="177952"/>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Define the terms Quarantine and Biosecurity</a:t>
            </a:r>
            <a:endParaRPr lang="en-AU" sz="1200" b="1" dirty="0"/>
          </a:p>
        </p:txBody>
      </p:sp>
      <p:graphicFrame>
        <p:nvGraphicFramePr>
          <p:cNvPr id="4" name="Table 4">
            <a:extLst>
              <a:ext uri="{FF2B5EF4-FFF2-40B4-BE49-F238E27FC236}">
                <a16:creationId xmlns:a16="http://schemas.microsoft.com/office/drawing/2014/main" id="{41CBEB26-CBBC-F247-95A5-C0D472C6C4F6}"/>
              </a:ext>
            </a:extLst>
          </p:cNvPr>
          <p:cNvGraphicFramePr>
            <a:graphicFrameLocks noGrp="1"/>
          </p:cNvGraphicFramePr>
          <p:nvPr>
            <p:extLst>
              <p:ext uri="{D42A27DB-BD31-4B8C-83A1-F6EECF244321}">
                <p14:modId xmlns:p14="http://schemas.microsoft.com/office/powerpoint/2010/main" val="2663929366"/>
              </p:ext>
            </p:extLst>
          </p:nvPr>
        </p:nvGraphicFramePr>
        <p:xfrm>
          <a:off x="532435" y="1088020"/>
          <a:ext cx="11736730" cy="1828800"/>
        </p:xfrm>
        <a:graphic>
          <a:graphicData uri="http://schemas.openxmlformats.org/drawingml/2006/table">
            <a:tbl>
              <a:tblPr firstRow="1" bandRow="1">
                <a:tableStyleId>{5940675A-B579-460E-94D1-54222C63F5DA}</a:tableStyleId>
              </a:tblPr>
              <a:tblGrid>
                <a:gridCol w="1078651">
                  <a:extLst>
                    <a:ext uri="{9D8B030D-6E8A-4147-A177-3AD203B41FA5}">
                      <a16:colId xmlns:a16="http://schemas.microsoft.com/office/drawing/2014/main" val="776315466"/>
                    </a:ext>
                  </a:extLst>
                </a:gridCol>
                <a:gridCol w="10658079">
                  <a:extLst>
                    <a:ext uri="{9D8B030D-6E8A-4147-A177-3AD203B41FA5}">
                      <a16:colId xmlns:a16="http://schemas.microsoft.com/office/drawing/2014/main" val="3140711746"/>
                    </a:ext>
                  </a:extLst>
                </a:gridCol>
              </a:tblGrid>
              <a:tr h="370840">
                <a:tc>
                  <a:txBody>
                    <a:bodyPr/>
                    <a:lstStyle/>
                    <a:p>
                      <a:r>
                        <a:rPr lang="en-US" sz="1200" dirty="0"/>
                        <a:t>Quarantine</a:t>
                      </a:r>
                    </a:p>
                  </a:txBody>
                  <a:tcPr/>
                </a:tc>
                <a:tc>
                  <a:txBody>
                    <a:bodyPr/>
                    <a:lstStyle/>
                    <a:p>
                      <a:endParaRPr lang="en-US" sz="1200" dirty="0"/>
                    </a:p>
                    <a:p>
                      <a:endParaRPr lang="en-US" sz="1200" dirty="0"/>
                    </a:p>
                    <a:p>
                      <a:endParaRPr lang="en-US" sz="1200" dirty="0"/>
                    </a:p>
                    <a:p>
                      <a:endParaRPr lang="en-US" sz="1200" dirty="0"/>
                    </a:p>
                  </a:txBody>
                  <a:tcPr/>
                </a:tc>
                <a:extLst>
                  <a:ext uri="{0D108BD9-81ED-4DB2-BD59-A6C34878D82A}">
                    <a16:rowId xmlns:a16="http://schemas.microsoft.com/office/drawing/2014/main" val="223357161"/>
                  </a:ext>
                </a:extLst>
              </a:tr>
              <a:tr h="370840">
                <a:tc>
                  <a:txBody>
                    <a:bodyPr/>
                    <a:lstStyle/>
                    <a:p>
                      <a:r>
                        <a:rPr lang="en-US" sz="1200" dirty="0"/>
                        <a:t>Biosecurity</a:t>
                      </a:r>
                    </a:p>
                  </a:txBody>
                  <a:tcPr/>
                </a:tc>
                <a:tc>
                  <a:txBody>
                    <a:bodyPr/>
                    <a:lstStyle/>
                    <a:p>
                      <a:endParaRPr lang="en-US" sz="1200" dirty="0"/>
                    </a:p>
                    <a:p>
                      <a:endParaRPr lang="en-US" sz="1200" dirty="0"/>
                    </a:p>
                    <a:p>
                      <a:endParaRPr lang="en-US" sz="1200" dirty="0"/>
                    </a:p>
                    <a:p>
                      <a:endParaRPr lang="en-US" sz="1200" dirty="0"/>
                    </a:p>
                    <a:p>
                      <a:endParaRPr lang="en-US" sz="1200" dirty="0"/>
                    </a:p>
                  </a:txBody>
                  <a:tcPr/>
                </a:tc>
                <a:extLst>
                  <a:ext uri="{0D108BD9-81ED-4DB2-BD59-A6C34878D82A}">
                    <a16:rowId xmlns:a16="http://schemas.microsoft.com/office/drawing/2014/main" val="518590781"/>
                  </a:ext>
                </a:extLst>
              </a:tr>
            </a:tbl>
          </a:graphicData>
        </a:graphic>
      </p:graphicFrame>
      <p:sp>
        <p:nvSpPr>
          <p:cNvPr id="10" name="Title 1">
            <a:extLst>
              <a:ext uri="{FF2B5EF4-FFF2-40B4-BE49-F238E27FC236}">
                <a16:creationId xmlns:a16="http://schemas.microsoft.com/office/drawing/2014/main" id="{4920B7F5-B4A2-864C-85F8-E3E73A1CFE53}"/>
              </a:ext>
            </a:extLst>
          </p:cNvPr>
          <p:cNvSpPr txBox="1">
            <a:spLocks/>
          </p:cNvSpPr>
          <p:nvPr/>
        </p:nvSpPr>
        <p:spPr>
          <a:xfrm>
            <a:off x="226126" y="2938040"/>
            <a:ext cx="12459360"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Read pages 473 – 474 Biology WA ATAR Units 3 &amp; 4,  When travellers enter Australia from overseas, they are required to declare all plant and animal matter that they have brought with the. Explain why</a:t>
            </a:r>
            <a:endParaRPr lang="en-AU" sz="1200" b="1" dirty="0"/>
          </a:p>
        </p:txBody>
      </p:sp>
    </p:spTree>
    <p:extLst>
      <p:ext uri="{BB962C8B-B14F-4D97-AF65-F5344CB8AC3E}">
        <p14:creationId xmlns:p14="http://schemas.microsoft.com/office/powerpoint/2010/main" val="8794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ECE6EE1-816B-1840-B247-1703FE05DDA4}"/>
              </a:ext>
            </a:extLst>
          </p:cNvPr>
          <p:cNvSpPr txBox="1">
            <a:spLocks/>
          </p:cNvSpPr>
          <p:nvPr/>
        </p:nvSpPr>
        <p:spPr>
          <a:xfrm>
            <a:off x="226126" y="177952"/>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dirty="0">
                <a:latin typeface="+mn-lt"/>
              </a:rPr>
              <a:t>There are three levels of Quarantine and Biosecurity adhered to in Western Australia (International, Interstate and Intrastate) for the protection of the agricultural industry and the environment. What measures are employed at each level</a:t>
            </a:r>
          </a:p>
        </p:txBody>
      </p:sp>
      <p:graphicFrame>
        <p:nvGraphicFramePr>
          <p:cNvPr id="2" name="Diagram 1">
            <a:extLst>
              <a:ext uri="{FF2B5EF4-FFF2-40B4-BE49-F238E27FC236}">
                <a16:creationId xmlns:a16="http://schemas.microsoft.com/office/drawing/2014/main" id="{B1C5A7F0-9530-7D4D-B511-A66761051B23}"/>
              </a:ext>
            </a:extLst>
          </p:cNvPr>
          <p:cNvGraphicFramePr/>
          <p:nvPr>
            <p:extLst>
              <p:ext uri="{D42A27DB-BD31-4B8C-83A1-F6EECF244321}">
                <p14:modId xmlns:p14="http://schemas.microsoft.com/office/powerpoint/2010/main" val="1235914062"/>
              </p:ext>
            </p:extLst>
          </p:nvPr>
        </p:nvGraphicFramePr>
        <p:xfrm>
          <a:off x="93436" y="-383014"/>
          <a:ext cx="12349348"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77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ECE6EE1-816B-1840-B247-1703FE05DDA4}"/>
              </a:ext>
            </a:extLst>
          </p:cNvPr>
          <p:cNvSpPr txBox="1">
            <a:spLocks/>
          </p:cNvSpPr>
          <p:nvPr/>
        </p:nvSpPr>
        <p:spPr>
          <a:xfrm>
            <a:off x="226126" y="177952"/>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9:</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Describe how biosecurity measure in Australia have, to date, protected our bees </a:t>
            </a:r>
            <a:endParaRPr lang="en-AU" sz="1200" b="1" dirty="0"/>
          </a:p>
        </p:txBody>
      </p:sp>
    </p:spTree>
    <p:extLst>
      <p:ext uri="{BB962C8B-B14F-4D97-AF65-F5344CB8AC3E}">
        <p14:creationId xmlns:p14="http://schemas.microsoft.com/office/powerpoint/2010/main" val="73117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ECE6EE1-816B-1840-B247-1703FE05DDA4}"/>
              </a:ext>
            </a:extLst>
          </p:cNvPr>
          <p:cNvSpPr txBox="1">
            <a:spLocks/>
          </p:cNvSpPr>
          <p:nvPr/>
        </p:nvSpPr>
        <p:spPr>
          <a:xfrm>
            <a:off x="226126" y="177952"/>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a:t>
            </a:r>
            <a:r>
              <a:rPr lang="en-AU" sz="1200" b="1" dirty="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Define the following terms: </a:t>
            </a:r>
          </a:p>
          <a:p>
            <a:pPr>
              <a:lnSpc>
                <a:spcPct val="100000"/>
              </a:lnSpc>
            </a:pPr>
            <a:r>
              <a:rPr lang="en-AU" sz="1200" b="1" kern="0" dirty="0">
                <a:latin typeface="Calibri" panose="020F0502020204030204" pitchFamily="34" charset="0"/>
                <a:cs typeface="Times New Roman" panose="02020603050405020304" pitchFamily="18" charset="0"/>
              </a:rPr>
              <a:t>vaccination, immunisation, inoculate, immunity</a:t>
            </a:r>
          </a:p>
          <a:p>
            <a:pPr>
              <a:lnSpc>
                <a:spcPct val="100000"/>
              </a:lnSpc>
            </a:pPr>
            <a:endParaRPr lang="en-AU" sz="1200" b="1" kern="0" dirty="0">
              <a:latin typeface="Calibri" panose="020F0502020204030204" pitchFamily="34" charset="0"/>
              <a:cs typeface="Times New Roman" panose="02020603050405020304" pitchFamily="18" charset="0"/>
            </a:endParaRPr>
          </a:p>
          <a:p>
            <a:pPr>
              <a:lnSpc>
                <a:spcPct val="100000"/>
              </a:lnSpc>
            </a:pPr>
            <a:r>
              <a:rPr lang="en-AU" sz="1200" b="1" kern="0" dirty="0">
                <a:latin typeface="Calibri" panose="020F0502020204030204" pitchFamily="34" charset="0"/>
                <a:cs typeface="Times New Roman" panose="02020603050405020304" pitchFamily="18" charset="0"/>
              </a:rPr>
              <a:t>Match the term to the correct definition below</a:t>
            </a:r>
            <a:endParaRPr lang="en-AU" sz="1200" b="1" dirty="0"/>
          </a:p>
        </p:txBody>
      </p:sp>
      <p:graphicFrame>
        <p:nvGraphicFramePr>
          <p:cNvPr id="2" name="Table 2">
            <a:extLst>
              <a:ext uri="{FF2B5EF4-FFF2-40B4-BE49-F238E27FC236}">
                <a16:creationId xmlns:a16="http://schemas.microsoft.com/office/drawing/2014/main" id="{0E5F938F-B916-1E4B-92CC-5BB739BF27C0}"/>
              </a:ext>
            </a:extLst>
          </p:cNvPr>
          <p:cNvGraphicFramePr>
            <a:graphicFrameLocks noGrp="1"/>
          </p:cNvGraphicFramePr>
          <p:nvPr>
            <p:extLst>
              <p:ext uri="{D42A27DB-BD31-4B8C-83A1-F6EECF244321}">
                <p14:modId xmlns:p14="http://schemas.microsoft.com/office/powerpoint/2010/main" val="4257324928"/>
              </p:ext>
            </p:extLst>
          </p:nvPr>
        </p:nvGraphicFramePr>
        <p:xfrm>
          <a:off x="464457" y="1358537"/>
          <a:ext cx="10885714" cy="2748280"/>
        </p:xfrm>
        <a:graphic>
          <a:graphicData uri="http://schemas.openxmlformats.org/drawingml/2006/table">
            <a:tbl>
              <a:tblPr firstRow="1" bandRow="1">
                <a:tableStyleId>{5940675A-B579-460E-94D1-54222C63F5DA}</a:tableStyleId>
              </a:tblPr>
              <a:tblGrid>
                <a:gridCol w="2054957">
                  <a:extLst>
                    <a:ext uri="{9D8B030D-6E8A-4147-A177-3AD203B41FA5}">
                      <a16:colId xmlns:a16="http://schemas.microsoft.com/office/drawing/2014/main" val="2860712221"/>
                    </a:ext>
                  </a:extLst>
                </a:gridCol>
                <a:gridCol w="3955184">
                  <a:extLst>
                    <a:ext uri="{9D8B030D-6E8A-4147-A177-3AD203B41FA5}">
                      <a16:colId xmlns:a16="http://schemas.microsoft.com/office/drawing/2014/main" val="2785545375"/>
                    </a:ext>
                  </a:extLst>
                </a:gridCol>
                <a:gridCol w="4875573">
                  <a:extLst>
                    <a:ext uri="{9D8B030D-6E8A-4147-A177-3AD203B41FA5}">
                      <a16:colId xmlns:a16="http://schemas.microsoft.com/office/drawing/2014/main" val="1613089596"/>
                    </a:ext>
                  </a:extLst>
                </a:gridCol>
              </a:tblGrid>
              <a:tr h="370840">
                <a:tc>
                  <a:txBody>
                    <a:bodyPr/>
                    <a:lstStyle/>
                    <a:p>
                      <a:r>
                        <a:rPr lang="en-US" sz="1200" b="1" dirty="0"/>
                        <a:t>Term</a:t>
                      </a:r>
                    </a:p>
                  </a:txBody>
                  <a:tcPr anchor="ctr">
                    <a:lnR w="12700" cap="flat" cmpd="sng" algn="ctr">
                      <a:solidFill>
                        <a:schemeClr val="tx1"/>
                      </a:solidFill>
                      <a:prstDash val="solid"/>
                      <a:round/>
                      <a:headEnd type="none" w="med" len="med"/>
                      <a:tailEnd type="none" w="med" len="med"/>
                    </a:lnR>
                  </a:tcPr>
                </a:tc>
                <a:tc>
                  <a:txBody>
                    <a:bodyPr/>
                    <a:lstStyle/>
                    <a:p>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a:t>Definition</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41092497"/>
                  </a:ext>
                </a:extLst>
              </a:tr>
              <a:tr h="370840">
                <a:tc>
                  <a:txBody>
                    <a:bodyPr/>
                    <a:lstStyle/>
                    <a:p>
                      <a:r>
                        <a:rPr lang="en-US" sz="1200" dirty="0"/>
                        <a:t>Vaccination</a:t>
                      </a:r>
                    </a:p>
                  </a:txBody>
                  <a:tcPr anchor="ctr">
                    <a:lnR w="12700" cap="flat" cmpd="sng" algn="ctr">
                      <a:solidFill>
                        <a:schemeClr val="tx1"/>
                      </a:solidFill>
                      <a:prstDash val="solid"/>
                      <a:round/>
                      <a:headEnd type="none" w="med" len="med"/>
                      <a:tailEnd type="none" w="med" len="med"/>
                    </a:ln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200" dirty="0"/>
                        <a:t>is to introduce a microorganism into (these are unweakened live pathogens)</a:t>
                      </a:r>
                    </a:p>
                    <a:p>
                      <a:endParaRPr lang="en-US" sz="120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20198876"/>
                  </a:ext>
                </a:extLst>
              </a:tr>
              <a:tr h="370840">
                <a:tc>
                  <a:txBody>
                    <a:bodyPr/>
                    <a:lstStyle/>
                    <a:p>
                      <a:r>
                        <a:rPr lang="en-US" sz="1200" dirty="0" err="1"/>
                        <a:t>Immunisation</a:t>
                      </a:r>
                      <a:endParaRPr lang="en-US" sz="1200" dirty="0"/>
                    </a:p>
                  </a:txBody>
                  <a:tcPr anchor="ctr">
                    <a:lnR w="12700" cap="flat" cmpd="sng" algn="ctr">
                      <a:solidFill>
                        <a:schemeClr val="tx1"/>
                      </a:solidFill>
                      <a:prstDash val="solid"/>
                      <a:round/>
                      <a:headEnd type="none" w="med" len="med"/>
                      <a:tailEnd type="none" w="med" len="med"/>
                    </a:ln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200" dirty="0"/>
                        <a:t>is the term used for getting a vaccine which can either be administered by injection or taking an oral vaccine dose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94418674"/>
                  </a:ext>
                </a:extLst>
              </a:tr>
              <a:tr h="370840">
                <a:tc>
                  <a:txBody>
                    <a:bodyPr/>
                    <a:lstStyle/>
                    <a:p>
                      <a:r>
                        <a:rPr lang="en-US" sz="1200" dirty="0"/>
                        <a:t>Inoculate</a:t>
                      </a:r>
                    </a:p>
                  </a:txBody>
                  <a:tcPr anchor="ctr">
                    <a:lnR w="12700" cap="flat" cmpd="sng" algn="ctr">
                      <a:solidFill>
                        <a:schemeClr val="tx1"/>
                      </a:solidFill>
                      <a:prstDash val="solid"/>
                      <a:round/>
                      <a:headEnd type="none" w="med" len="med"/>
                      <a:tailEnd type="none" w="med" len="med"/>
                    </a:ln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is the protection from an infectious disease. If you are immune to a disease, you can be exposed to it without becoming infected</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20361193"/>
                  </a:ext>
                </a:extLst>
              </a:tr>
              <a:tr h="370840">
                <a:tc>
                  <a:txBody>
                    <a:bodyPr/>
                    <a:lstStyle/>
                    <a:p>
                      <a:r>
                        <a:rPr lang="en-US" sz="1200" dirty="0"/>
                        <a:t>Immunity</a:t>
                      </a:r>
                    </a:p>
                  </a:txBody>
                  <a:tcPr anchor="ctr">
                    <a:lnR w="12700" cap="flat" cmpd="sng" algn="ctr">
                      <a:solidFill>
                        <a:schemeClr val="tx1"/>
                      </a:solidFill>
                      <a:prstDash val="solid"/>
                      <a:round/>
                      <a:headEnd type="none" w="med" len="med"/>
                      <a:tailEnd type="none" w="med" len="med"/>
                    </a:lnR>
                  </a:tcPr>
                </a:tc>
                <a:tc>
                  <a:txBody>
                    <a:bodyPr/>
                    <a:lstStyle/>
                    <a:p>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200" dirty="0"/>
                        <a:t>refers to process of both getting the vaccine and becoming immune to the disease following the vaccination. This term is often used interchangeable with vaccination or inoculation</a:t>
                      </a:r>
                    </a:p>
                    <a:p>
                      <a:endParaRPr lang="en-US" sz="120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16281258"/>
                  </a:ext>
                </a:extLst>
              </a:tr>
            </a:tbl>
          </a:graphicData>
        </a:graphic>
      </p:graphicFrame>
      <p:sp>
        <p:nvSpPr>
          <p:cNvPr id="5" name="Title 1">
            <a:extLst>
              <a:ext uri="{FF2B5EF4-FFF2-40B4-BE49-F238E27FC236}">
                <a16:creationId xmlns:a16="http://schemas.microsoft.com/office/drawing/2014/main" id="{C6B514B1-609C-C448-8B69-B3DFF1A6CAC9}"/>
              </a:ext>
            </a:extLst>
          </p:cNvPr>
          <p:cNvSpPr txBox="1">
            <a:spLocks/>
          </p:cNvSpPr>
          <p:nvPr/>
        </p:nvSpPr>
        <p:spPr>
          <a:xfrm>
            <a:off x="226126" y="4345566"/>
            <a:ext cx="12043039" cy="910068"/>
          </a:xfrm>
          <a:prstGeom prst="rect">
            <a:avLst/>
          </a:prstGeom>
        </p:spPr>
        <p:txBody>
          <a:bodyPr vert="horz" lIns="118169" tIns="59084" rIns="118169" bIns="59084" rtlCol="0" anchor="ctr">
            <a:no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nSpc>
                <a:spcPct val="100000"/>
              </a:lnSpc>
            </a:pPr>
            <a:r>
              <a:rPr lang="en-AU" sz="12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12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11:</a:t>
            </a:r>
            <a:r>
              <a:rPr lang="en-AU" sz="1200" b="1" dirty="0" smtClean="0">
                <a:latin typeface="Calibri" panose="020F0502020204030204" pitchFamily="34" charset="0"/>
                <a:ea typeface="Calibri" panose="020F0502020204030204" pitchFamily="34" charset="0"/>
                <a:cs typeface="Times New Roman" panose="02020603050405020304" pitchFamily="18" charset="0"/>
              </a:rPr>
              <a:t> </a:t>
            </a:r>
            <a:r>
              <a:rPr lang="en-AU" sz="1200" b="1" dirty="0"/>
              <a:t> </a:t>
            </a:r>
            <a:r>
              <a:rPr lang="en-AU" sz="1200" b="1" kern="0" dirty="0">
                <a:latin typeface="Calibri" panose="020F0502020204030204" pitchFamily="34" charset="0"/>
                <a:cs typeface="Times New Roman" panose="02020603050405020304" pitchFamily="18" charset="0"/>
              </a:rPr>
              <a:t>Explain how vaccination can help to reduce the spread of a disease </a:t>
            </a:r>
          </a:p>
        </p:txBody>
      </p:sp>
    </p:spTree>
    <p:extLst>
      <p:ext uri="{BB962C8B-B14F-4D97-AF65-F5344CB8AC3E}">
        <p14:creationId xmlns:p14="http://schemas.microsoft.com/office/powerpoint/2010/main" val="162686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C86238-7D58-498C-8601-9787836180A1}">
  <ds:schemaRefs>
    <ds:schemaRef ds:uri="081ed5ae-0fcf-45ca-9e0f-fbac52cb9237"/>
    <ds:schemaRef ds:uri="8b1aca62-d085-4da7-a399-d54bef97b0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672BC96-A01C-419D-AE8F-3E1CFB4978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7FB62A-85DA-4B6A-8B35-36AF43B6BB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2176</TotalTime>
  <Words>943</Words>
  <Application>Microsoft Office PowerPoint</Application>
  <PresentationFormat>A3 Paper (297x420 mm)</PresentationFormat>
  <Paragraphs>113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Calibri Light</vt:lpstr>
      <vt:lpstr>Elephant Pro</vt:lpstr>
      <vt:lpstr>Lucida Console</vt:lpstr>
      <vt:lpstr>Times New Roman</vt:lpstr>
      <vt:lpstr>Office Theme</vt:lpstr>
      <vt:lpstr>Controlling the Spread of Disease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RAYNER Elizabeth [Rossmoyne Senior High School]</dc:creator>
  <cp:lastModifiedBy>RAYNER Elizabeth [Rossmoyne Senior High School]</cp:lastModifiedBy>
  <cp:revision>29</cp:revision>
  <cp:lastPrinted>2022-06-29T01:28:15Z</cp:lastPrinted>
  <dcterms:created xsi:type="dcterms:W3CDTF">2021-06-28T02:05:29Z</dcterms:created>
  <dcterms:modified xsi:type="dcterms:W3CDTF">2022-07-18T02:12:09Z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